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9.jpg" ContentType="image/pn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52.jpg" ContentType="image/png"/>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3"/>
  </p:notesMasterIdLst>
  <p:handoutMasterIdLst>
    <p:handoutMasterId r:id="rId54"/>
  </p:handoutMasterIdLst>
  <p:sldIdLst>
    <p:sldId id="257" r:id="rId5"/>
    <p:sldId id="331" r:id="rId6"/>
    <p:sldId id="280" r:id="rId7"/>
    <p:sldId id="281" r:id="rId8"/>
    <p:sldId id="334" r:id="rId9"/>
    <p:sldId id="335" r:id="rId10"/>
    <p:sldId id="332" r:id="rId11"/>
    <p:sldId id="333" r:id="rId12"/>
    <p:sldId id="269" r:id="rId13"/>
    <p:sldId id="295" r:id="rId14"/>
    <p:sldId id="289" r:id="rId15"/>
    <p:sldId id="297" r:id="rId16"/>
    <p:sldId id="336" r:id="rId17"/>
    <p:sldId id="338" r:id="rId18"/>
    <p:sldId id="339" r:id="rId19"/>
    <p:sldId id="340" r:id="rId20"/>
    <p:sldId id="275" r:id="rId21"/>
    <p:sldId id="301" r:id="rId22"/>
    <p:sldId id="314" r:id="rId23"/>
    <p:sldId id="310" r:id="rId24"/>
    <p:sldId id="315" r:id="rId25"/>
    <p:sldId id="311" r:id="rId26"/>
    <p:sldId id="316" r:id="rId27"/>
    <p:sldId id="312" r:id="rId28"/>
    <p:sldId id="317" r:id="rId29"/>
    <p:sldId id="342" r:id="rId30"/>
    <p:sldId id="322" r:id="rId31"/>
    <p:sldId id="321" r:id="rId32"/>
    <p:sldId id="344" r:id="rId33"/>
    <p:sldId id="345" r:id="rId34"/>
    <p:sldId id="268" r:id="rId35"/>
    <p:sldId id="278" r:id="rId36"/>
    <p:sldId id="323" r:id="rId37"/>
    <p:sldId id="324" r:id="rId38"/>
    <p:sldId id="258" r:id="rId39"/>
    <p:sldId id="343" r:id="rId40"/>
    <p:sldId id="260" r:id="rId41"/>
    <p:sldId id="328" r:id="rId42"/>
    <p:sldId id="290" r:id="rId43"/>
    <p:sldId id="298" r:id="rId44"/>
    <p:sldId id="292" r:id="rId45"/>
    <p:sldId id="299" r:id="rId46"/>
    <p:sldId id="293" r:id="rId47"/>
    <p:sldId id="300" r:id="rId48"/>
    <p:sldId id="313" r:id="rId49"/>
    <p:sldId id="318" r:id="rId50"/>
    <p:sldId id="326" r:id="rId51"/>
    <p:sldId id="327" r:id="rId52"/>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83 FYXXI" initials="1F" lastIdx="5" clrIdx="0">
    <p:extLst>
      <p:ext uri="{19B8F6BF-5375-455C-9EA6-DF929625EA0E}">
        <p15:presenceInfo xmlns:p15="http://schemas.microsoft.com/office/powerpoint/2012/main" userId="183 FYXX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77" autoAdjust="0"/>
    <p:restoredTop sz="93922" autoAdjust="0"/>
  </p:normalViewPr>
  <p:slideViewPr>
    <p:cSldViewPr>
      <p:cViewPr varScale="1">
        <p:scale>
          <a:sx n="64" d="100"/>
          <a:sy n="64" d="100"/>
        </p:scale>
        <p:origin x="1140" y="7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281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838BD74-03A7-4083-9656-4695B77D0FB3}" type="datetime1">
              <a:rPr lang="nl-NL" smtClean="0"/>
              <a:t>2-2-2020</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nl-NL" smtClean="0"/>
              <a:t>‹nr.›</a:t>
            </a:fld>
            <a:endParaRPr lang="nl-NL"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7814101-8B39-4E53-A2E2-FEE6AEE714ED}" type="datetime1">
              <a:rPr lang="nl-NL" noProof="0" smtClean="0"/>
              <a:t>2-2-2020</a:t>
            </a:fld>
            <a:endParaRPr lang="nl-NL" noProof="0"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nl-NL" noProof="0" smtClean="0"/>
              <a:t>‹nr.›</a:t>
            </a:fld>
            <a:endParaRPr lang="nl-NL"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1</a:t>
            </a:fld>
            <a:endParaRPr lang="nl-NL" dirty="0"/>
          </a:p>
        </p:txBody>
      </p:sp>
    </p:spTree>
    <p:extLst>
      <p:ext uri="{BB962C8B-B14F-4D97-AF65-F5344CB8AC3E}">
        <p14:creationId xmlns:p14="http://schemas.microsoft.com/office/powerpoint/2010/main" val="1752230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r>
              <a:rPr lang="pt-BR" dirty="0"/>
              <a:t>	Lego WeDo 2.0</a:t>
            </a:r>
          </a:p>
          <a:p>
            <a:r>
              <a:rPr lang="pt-BR" dirty="0"/>
              <a:t>	Lego Mindstorm </a:t>
            </a:r>
          </a:p>
          <a:p>
            <a:r>
              <a:rPr lang="pt-BR" dirty="0"/>
              <a:t>	Mbot </a:t>
            </a:r>
          </a:p>
          <a:p>
            <a:r>
              <a:rPr lang="pt-BR" dirty="0"/>
              <a:t>	Ozobot</a:t>
            </a:r>
          </a:p>
          <a:p>
            <a:r>
              <a:rPr lang="pt-BR" dirty="0"/>
              <a:t>	Dash &amp; Dot </a:t>
            </a:r>
          </a:p>
          <a:p>
            <a:r>
              <a:rPr lang="pt-BR" dirty="0"/>
              <a:t>Bluebot </a:t>
            </a:r>
          </a:p>
          <a:p>
            <a:pPr rtl="0"/>
            <a:endParaRPr lang="nl-NL" dirty="0"/>
          </a:p>
        </p:txBody>
      </p:sp>
      <p:sp>
        <p:nvSpPr>
          <p:cNvPr id="4" name="Tijdelijke aanduiding voor dianummer 3"/>
          <p:cNvSpPr>
            <a:spLocks noGrp="1"/>
          </p:cNvSpPr>
          <p:nvPr>
            <p:ph type="sldNum" sz="quarter" idx="10"/>
          </p:nvPr>
        </p:nvSpPr>
        <p:spPr/>
        <p:txBody>
          <a:bodyPr rtlCol="0"/>
          <a:lstStyle/>
          <a:p>
            <a:pPr rtl="0"/>
            <a:fld id="{5534C2EF-8A97-4DAF-B099-E567883644D6}" type="slidenum">
              <a:rPr lang="nl-NL" smtClean="0"/>
              <a:t>17</a:t>
            </a:fld>
            <a:endParaRPr lang="nl-NL" dirty="0"/>
          </a:p>
        </p:txBody>
      </p:sp>
    </p:spTree>
    <p:extLst>
      <p:ext uri="{BB962C8B-B14F-4D97-AF65-F5344CB8AC3E}">
        <p14:creationId xmlns:p14="http://schemas.microsoft.com/office/powerpoint/2010/main" val="3983288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Aankoopprijs Rato: 160€</a:t>
            </a:r>
          </a:p>
        </p:txBody>
      </p:sp>
      <p:sp>
        <p:nvSpPr>
          <p:cNvPr id="4" name="Tijdelijke aanduiding voor dianummer 3"/>
          <p:cNvSpPr>
            <a:spLocks noGrp="1"/>
          </p:cNvSpPr>
          <p:nvPr>
            <p:ph type="sldNum" sz="quarter" idx="5"/>
          </p:nvPr>
        </p:nvSpPr>
        <p:spPr/>
        <p:txBody>
          <a:bodyPr/>
          <a:lstStyle/>
          <a:p>
            <a:pPr rtl="0"/>
            <a:fld id="{5534C2EF-8A97-4DAF-B099-E567883644D6}" type="slidenum">
              <a:rPr lang="nl-NL" noProof="0" smtClean="0"/>
              <a:t>18</a:t>
            </a:fld>
            <a:endParaRPr lang="nl-NL" noProof="0" dirty="0"/>
          </a:p>
        </p:txBody>
      </p:sp>
    </p:spTree>
    <p:extLst>
      <p:ext uri="{BB962C8B-B14F-4D97-AF65-F5344CB8AC3E}">
        <p14:creationId xmlns:p14="http://schemas.microsoft.com/office/powerpoint/2010/main" val="115001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Aankoopprijs Rato: 422€</a:t>
            </a:r>
          </a:p>
        </p:txBody>
      </p:sp>
      <p:sp>
        <p:nvSpPr>
          <p:cNvPr id="4" name="Tijdelijke aanduiding voor dianummer 3"/>
          <p:cNvSpPr>
            <a:spLocks noGrp="1"/>
          </p:cNvSpPr>
          <p:nvPr>
            <p:ph type="sldNum" sz="quarter" idx="5"/>
          </p:nvPr>
        </p:nvSpPr>
        <p:spPr/>
        <p:txBody>
          <a:bodyPr/>
          <a:lstStyle/>
          <a:p>
            <a:pPr rtl="0"/>
            <a:fld id="{5534C2EF-8A97-4DAF-B099-E567883644D6}" type="slidenum">
              <a:rPr lang="nl-NL" noProof="0" smtClean="0"/>
              <a:t>20</a:t>
            </a:fld>
            <a:endParaRPr lang="nl-NL" noProof="0" dirty="0"/>
          </a:p>
        </p:txBody>
      </p:sp>
    </p:spTree>
    <p:extLst>
      <p:ext uri="{BB962C8B-B14F-4D97-AF65-F5344CB8AC3E}">
        <p14:creationId xmlns:p14="http://schemas.microsoft.com/office/powerpoint/2010/main" val="2566026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Robots4All: 134€</a:t>
            </a:r>
          </a:p>
        </p:txBody>
      </p:sp>
      <p:sp>
        <p:nvSpPr>
          <p:cNvPr id="4" name="Tijdelijke aanduiding voor dianummer 3"/>
          <p:cNvSpPr>
            <a:spLocks noGrp="1"/>
          </p:cNvSpPr>
          <p:nvPr>
            <p:ph type="sldNum" sz="quarter" idx="5"/>
          </p:nvPr>
        </p:nvSpPr>
        <p:spPr/>
        <p:txBody>
          <a:bodyPr/>
          <a:lstStyle/>
          <a:p>
            <a:pPr rtl="0"/>
            <a:fld id="{5534C2EF-8A97-4DAF-B099-E567883644D6}" type="slidenum">
              <a:rPr lang="nl-NL" noProof="0" smtClean="0"/>
              <a:t>22</a:t>
            </a:fld>
            <a:endParaRPr lang="nl-NL" noProof="0" dirty="0"/>
          </a:p>
        </p:txBody>
      </p:sp>
    </p:spTree>
    <p:extLst>
      <p:ext uri="{BB962C8B-B14F-4D97-AF65-F5344CB8AC3E}">
        <p14:creationId xmlns:p14="http://schemas.microsoft.com/office/powerpoint/2010/main" val="2863552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Aankoopprijs Rato: 134€</a:t>
            </a:r>
          </a:p>
        </p:txBody>
      </p:sp>
      <p:sp>
        <p:nvSpPr>
          <p:cNvPr id="4" name="Tijdelijke aanduiding voor dianummer 3"/>
          <p:cNvSpPr>
            <a:spLocks noGrp="1"/>
          </p:cNvSpPr>
          <p:nvPr>
            <p:ph type="sldNum" sz="quarter" idx="5"/>
          </p:nvPr>
        </p:nvSpPr>
        <p:spPr/>
        <p:txBody>
          <a:bodyPr/>
          <a:lstStyle/>
          <a:p>
            <a:pPr rtl="0"/>
            <a:fld id="{5534C2EF-8A97-4DAF-B099-E567883644D6}" type="slidenum">
              <a:rPr lang="nl-NL" noProof="0" smtClean="0"/>
              <a:t>24</a:t>
            </a:fld>
            <a:endParaRPr lang="nl-NL" noProof="0" dirty="0"/>
          </a:p>
        </p:txBody>
      </p:sp>
    </p:spTree>
    <p:extLst>
      <p:ext uri="{BB962C8B-B14F-4D97-AF65-F5344CB8AC3E}">
        <p14:creationId xmlns:p14="http://schemas.microsoft.com/office/powerpoint/2010/main" val="2000451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Aankoopprijs TTS: 110€</a:t>
            </a:r>
          </a:p>
        </p:txBody>
      </p:sp>
      <p:sp>
        <p:nvSpPr>
          <p:cNvPr id="4" name="Tijdelijke aanduiding voor dianummer 3"/>
          <p:cNvSpPr>
            <a:spLocks noGrp="1"/>
          </p:cNvSpPr>
          <p:nvPr>
            <p:ph type="sldNum" sz="quarter" idx="5"/>
          </p:nvPr>
        </p:nvSpPr>
        <p:spPr/>
        <p:txBody>
          <a:bodyPr/>
          <a:lstStyle/>
          <a:p>
            <a:pPr rtl="0"/>
            <a:fld id="{5534C2EF-8A97-4DAF-B099-E567883644D6}" type="slidenum">
              <a:rPr lang="nl-NL" noProof="0" smtClean="0"/>
              <a:t>27</a:t>
            </a:fld>
            <a:endParaRPr lang="nl-NL" noProof="0" dirty="0"/>
          </a:p>
        </p:txBody>
      </p:sp>
    </p:spTree>
    <p:extLst>
      <p:ext uri="{BB962C8B-B14F-4D97-AF65-F5344CB8AC3E}">
        <p14:creationId xmlns:p14="http://schemas.microsoft.com/office/powerpoint/2010/main" val="1002653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rtl="0"/>
            <a:fld id="{5534C2EF-8A97-4DAF-B099-E567883644D6}" type="slidenum">
              <a:rPr lang="nl-NL" noProof="0" smtClean="0"/>
              <a:t>29</a:t>
            </a:fld>
            <a:endParaRPr lang="nl-NL" noProof="0" dirty="0"/>
          </a:p>
        </p:txBody>
      </p:sp>
    </p:spTree>
    <p:extLst>
      <p:ext uri="{BB962C8B-B14F-4D97-AF65-F5344CB8AC3E}">
        <p14:creationId xmlns:p14="http://schemas.microsoft.com/office/powerpoint/2010/main" val="2976764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endParaRPr lang="nl-BE" dirty="0"/>
          </a:p>
        </p:txBody>
      </p:sp>
      <p:sp>
        <p:nvSpPr>
          <p:cNvPr id="4" name="Tijdelijke aanduiding voor dianummer 3"/>
          <p:cNvSpPr>
            <a:spLocks noGrp="1"/>
          </p:cNvSpPr>
          <p:nvPr>
            <p:ph type="sldNum" sz="quarter" idx="10"/>
          </p:nvPr>
        </p:nvSpPr>
        <p:spPr/>
        <p:txBody>
          <a:bodyPr rtlCol="0"/>
          <a:lstStyle/>
          <a:p>
            <a:pPr rtl="0"/>
            <a:fld id="{5534C2EF-8A97-4DAF-B099-E567883644D6}" type="slidenum">
              <a:rPr lang="nl-NL" smtClean="0"/>
              <a:t>31</a:t>
            </a:fld>
            <a:endParaRPr lang="nl-NL" dirty="0"/>
          </a:p>
        </p:txBody>
      </p:sp>
    </p:spTree>
    <p:extLst>
      <p:ext uri="{BB962C8B-B14F-4D97-AF65-F5344CB8AC3E}">
        <p14:creationId xmlns:p14="http://schemas.microsoft.com/office/powerpoint/2010/main" val="553265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Sprite Box / : 	Stap voor stap leren om weg te vinden (pijlen): Engels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A.L.E.X : Stap voor stap leren om weg te vinden (pijlen): Engels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t>CodeSpark</a:t>
            </a:r>
            <a:r>
              <a:rPr lang="nl-BE" dirty="0"/>
              <a:t>: Stap voor stap (met symbolen)</a:t>
            </a:r>
          </a:p>
          <a:p>
            <a:r>
              <a:rPr lang="nl-NL" dirty="0" err="1"/>
              <a:t>Tynker</a:t>
            </a:r>
            <a:r>
              <a:rPr lang="nl-NL" dirty="0"/>
              <a:t>: </a:t>
            </a:r>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32</a:t>
            </a:fld>
            <a:endParaRPr lang="nl-NL" dirty="0"/>
          </a:p>
        </p:txBody>
      </p:sp>
    </p:spTree>
    <p:extLst>
      <p:ext uri="{BB962C8B-B14F-4D97-AF65-F5344CB8AC3E}">
        <p14:creationId xmlns:p14="http://schemas.microsoft.com/office/powerpoint/2010/main" val="3070370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PocketCode: Spel maken (Scratch): Nederlands </a:t>
            </a:r>
            <a:r>
              <a:rPr lang="nl-BE" dirty="0" err="1"/>
              <a:t>Blocklytaal</a:t>
            </a:r>
            <a:r>
              <a:rPr lang="nl-B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Sketch </a:t>
            </a:r>
            <a:r>
              <a:rPr lang="nl-BE" dirty="0" err="1"/>
              <a:t>Nation</a:t>
            </a:r>
            <a:r>
              <a:rPr lang="nl-BE" dirty="0"/>
              <a:t> : Engels (heel simplistisch) </a:t>
            </a:r>
          </a:p>
          <a:p>
            <a:r>
              <a:rPr lang="nl-BE" dirty="0"/>
              <a:t>Stop Motion  Studio</a:t>
            </a:r>
          </a:p>
          <a:p>
            <a:r>
              <a:rPr lang="nl-BE" dirty="0" err="1"/>
              <a:t>Tynker</a:t>
            </a:r>
            <a:r>
              <a:rPr lang="nl-BE" dirty="0"/>
              <a:t>: </a:t>
            </a:r>
            <a:r>
              <a:rPr lang="nl-BE" dirty="0" err="1"/>
              <a:t>Blockllytaal</a:t>
            </a:r>
            <a:r>
              <a:rPr lang="nl-BE" dirty="0"/>
              <a:t>: Engels </a:t>
            </a:r>
          </a:p>
          <a:p>
            <a:endParaRPr lang="nl-BE" dirty="0"/>
          </a:p>
          <a:p>
            <a:endParaRPr lang="nl-BE" dirty="0"/>
          </a:p>
        </p:txBody>
      </p:sp>
      <p:sp>
        <p:nvSpPr>
          <p:cNvPr id="4" name="Tijdelijke aanduiding voor dianummer 3"/>
          <p:cNvSpPr>
            <a:spLocks noGrp="1"/>
          </p:cNvSpPr>
          <p:nvPr>
            <p:ph type="sldNum" sz="quarter" idx="5"/>
          </p:nvPr>
        </p:nvSpPr>
        <p:spPr/>
        <p:txBody>
          <a:bodyPr/>
          <a:lstStyle/>
          <a:p>
            <a:pPr rtl="0"/>
            <a:fld id="{5534C2EF-8A97-4DAF-B099-E567883644D6}" type="slidenum">
              <a:rPr lang="nl-NL" noProof="0" smtClean="0"/>
              <a:t>33</a:t>
            </a:fld>
            <a:endParaRPr lang="nl-NL" noProof="0" dirty="0"/>
          </a:p>
        </p:txBody>
      </p:sp>
    </p:spTree>
    <p:extLst>
      <p:ext uri="{BB962C8B-B14F-4D97-AF65-F5344CB8AC3E}">
        <p14:creationId xmlns:p14="http://schemas.microsoft.com/office/powerpoint/2010/main" val="2810813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 name="Google Shape;12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t>Inventioneers</a:t>
            </a:r>
            <a:endParaRPr lang="nl-BE" dirty="0"/>
          </a:p>
          <a:p>
            <a:r>
              <a:rPr lang="nl-BE" dirty="0"/>
              <a:t>Newton Ball</a:t>
            </a:r>
          </a:p>
          <a:p>
            <a:r>
              <a:rPr lang="nl-BE" dirty="0" err="1"/>
              <a:t>Rube’s</a:t>
            </a:r>
            <a:r>
              <a:rPr lang="nl-BE" dirty="0"/>
              <a:t> lab </a:t>
            </a:r>
          </a:p>
          <a:p>
            <a:r>
              <a:rPr lang="nl-BE" dirty="0"/>
              <a:t>Bridge</a:t>
            </a:r>
          </a:p>
          <a:p>
            <a:endParaRPr lang="nl-BE" dirty="0"/>
          </a:p>
        </p:txBody>
      </p:sp>
      <p:sp>
        <p:nvSpPr>
          <p:cNvPr id="4" name="Tijdelijke aanduiding voor dianummer 3"/>
          <p:cNvSpPr>
            <a:spLocks noGrp="1"/>
          </p:cNvSpPr>
          <p:nvPr>
            <p:ph type="sldNum" sz="quarter" idx="5"/>
          </p:nvPr>
        </p:nvSpPr>
        <p:spPr/>
        <p:txBody>
          <a:bodyPr/>
          <a:lstStyle/>
          <a:p>
            <a:pPr rtl="0"/>
            <a:fld id="{5534C2EF-8A97-4DAF-B099-E567883644D6}" type="slidenum">
              <a:rPr lang="nl-NL" noProof="0" smtClean="0"/>
              <a:t>34</a:t>
            </a:fld>
            <a:endParaRPr lang="nl-NL" noProof="0" dirty="0"/>
          </a:p>
        </p:txBody>
      </p:sp>
    </p:spTree>
    <p:extLst>
      <p:ext uri="{BB962C8B-B14F-4D97-AF65-F5344CB8AC3E}">
        <p14:creationId xmlns:p14="http://schemas.microsoft.com/office/powerpoint/2010/main" val="1189811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35</a:t>
            </a:fld>
            <a:endParaRPr lang="nl-NL" dirty="0"/>
          </a:p>
        </p:txBody>
      </p:sp>
    </p:spTree>
    <p:extLst>
      <p:ext uri="{BB962C8B-B14F-4D97-AF65-F5344CB8AC3E}">
        <p14:creationId xmlns:p14="http://schemas.microsoft.com/office/powerpoint/2010/main" val="3369730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39</a:t>
            </a:fld>
            <a:endParaRPr lang="nl-NL" dirty="0"/>
          </a:p>
        </p:txBody>
      </p:sp>
    </p:spTree>
    <p:extLst>
      <p:ext uri="{BB962C8B-B14F-4D97-AF65-F5344CB8AC3E}">
        <p14:creationId xmlns:p14="http://schemas.microsoft.com/office/powerpoint/2010/main" val="4029607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41</a:t>
            </a:fld>
            <a:endParaRPr lang="nl-NL" dirty="0"/>
          </a:p>
        </p:txBody>
      </p:sp>
    </p:spTree>
    <p:extLst>
      <p:ext uri="{BB962C8B-B14F-4D97-AF65-F5344CB8AC3E}">
        <p14:creationId xmlns:p14="http://schemas.microsoft.com/office/powerpoint/2010/main" val="2891073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43</a:t>
            </a:fld>
            <a:endParaRPr lang="nl-NL" dirty="0"/>
          </a:p>
        </p:txBody>
      </p:sp>
    </p:spTree>
    <p:extLst>
      <p:ext uri="{BB962C8B-B14F-4D97-AF65-F5344CB8AC3E}">
        <p14:creationId xmlns:p14="http://schemas.microsoft.com/office/powerpoint/2010/main" val="1667679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Aankoopprijs Rato: 234€</a:t>
            </a:r>
          </a:p>
        </p:txBody>
      </p:sp>
      <p:sp>
        <p:nvSpPr>
          <p:cNvPr id="4" name="Tijdelijke aanduiding voor dianummer 3"/>
          <p:cNvSpPr>
            <a:spLocks noGrp="1"/>
          </p:cNvSpPr>
          <p:nvPr>
            <p:ph type="sldNum" sz="quarter" idx="5"/>
          </p:nvPr>
        </p:nvSpPr>
        <p:spPr/>
        <p:txBody>
          <a:bodyPr/>
          <a:lstStyle/>
          <a:p>
            <a:pPr rtl="0"/>
            <a:fld id="{5534C2EF-8A97-4DAF-B099-E567883644D6}" type="slidenum">
              <a:rPr lang="nl-NL" noProof="0" smtClean="0"/>
              <a:t>45</a:t>
            </a:fld>
            <a:endParaRPr lang="nl-NL" noProof="0" dirty="0"/>
          </a:p>
        </p:txBody>
      </p:sp>
    </p:spTree>
    <p:extLst>
      <p:ext uri="{BB962C8B-B14F-4D97-AF65-F5344CB8AC3E}">
        <p14:creationId xmlns:p14="http://schemas.microsoft.com/office/powerpoint/2010/main" val="3627327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r>
              <a:rPr lang="pt-BR" dirty="0"/>
              <a:t>	RunMarco</a:t>
            </a:r>
          </a:p>
          <a:p>
            <a:r>
              <a:rPr lang="pt-BR" dirty="0"/>
              <a:t>	Kodable</a:t>
            </a:r>
          </a:p>
          <a:p>
            <a:r>
              <a:rPr lang="pt-BR" dirty="0"/>
              <a:t>	Lightbot Hour</a:t>
            </a:r>
          </a:p>
          <a:p>
            <a:r>
              <a:rPr lang="pt-BR" dirty="0"/>
              <a:t>	Cargo-Bot</a:t>
            </a:r>
          </a:p>
          <a:p>
            <a:r>
              <a:rPr lang="pt-BR" dirty="0"/>
              <a:t>	Daisy the Dinosaur</a:t>
            </a:r>
          </a:p>
          <a:p>
            <a:r>
              <a:rPr lang="pt-BR" dirty="0"/>
              <a:t>	Osmo Coding</a:t>
            </a:r>
          </a:p>
          <a:p>
            <a:pPr lvl="1"/>
            <a:endParaRPr lang="nl-BE" dirty="0"/>
          </a:p>
        </p:txBody>
      </p:sp>
      <p:sp>
        <p:nvSpPr>
          <p:cNvPr id="4" name="Tijdelijke aanduiding voor dianummer 3"/>
          <p:cNvSpPr>
            <a:spLocks noGrp="1"/>
          </p:cNvSpPr>
          <p:nvPr>
            <p:ph type="sldNum" sz="quarter" idx="10"/>
          </p:nvPr>
        </p:nvSpPr>
        <p:spPr/>
        <p:txBody>
          <a:bodyPr rtlCol="0"/>
          <a:lstStyle/>
          <a:p>
            <a:pPr rtl="0"/>
            <a:fld id="{5534C2EF-8A97-4DAF-B099-E567883644D6}" type="slidenum">
              <a:rPr lang="nl-NL" smtClean="0"/>
              <a:t>4</a:t>
            </a:fld>
            <a:endParaRPr lang="nl-NL" dirty="0"/>
          </a:p>
        </p:txBody>
      </p:sp>
    </p:spTree>
    <p:extLst>
      <p:ext uri="{BB962C8B-B14F-4D97-AF65-F5344CB8AC3E}">
        <p14:creationId xmlns:p14="http://schemas.microsoft.com/office/powerpoint/2010/main" val="153008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5</a:t>
            </a:fld>
            <a:endParaRPr lang="nl-NL" dirty="0"/>
          </a:p>
        </p:txBody>
      </p:sp>
    </p:spTree>
    <p:extLst>
      <p:ext uri="{BB962C8B-B14F-4D97-AF65-F5344CB8AC3E}">
        <p14:creationId xmlns:p14="http://schemas.microsoft.com/office/powerpoint/2010/main" val="289107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7</a:t>
            </a:fld>
            <a:endParaRPr lang="nl-NL" dirty="0"/>
          </a:p>
        </p:txBody>
      </p:sp>
    </p:spTree>
    <p:extLst>
      <p:ext uri="{BB962C8B-B14F-4D97-AF65-F5344CB8AC3E}">
        <p14:creationId xmlns:p14="http://schemas.microsoft.com/office/powerpoint/2010/main" val="4029607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9</a:t>
            </a:fld>
            <a:endParaRPr lang="nl-NL" dirty="0"/>
          </a:p>
        </p:txBody>
      </p:sp>
    </p:spTree>
    <p:extLst>
      <p:ext uri="{BB962C8B-B14F-4D97-AF65-F5344CB8AC3E}">
        <p14:creationId xmlns:p14="http://schemas.microsoft.com/office/powerpoint/2010/main" val="1729994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11</a:t>
            </a:fld>
            <a:endParaRPr lang="nl-NL" dirty="0"/>
          </a:p>
        </p:txBody>
      </p:sp>
    </p:spTree>
    <p:extLst>
      <p:ext uri="{BB962C8B-B14F-4D97-AF65-F5344CB8AC3E}">
        <p14:creationId xmlns:p14="http://schemas.microsoft.com/office/powerpoint/2010/main" val="1699991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13</a:t>
            </a:fld>
            <a:endParaRPr lang="nl-NL" dirty="0"/>
          </a:p>
        </p:txBody>
      </p:sp>
    </p:spTree>
    <p:extLst>
      <p:ext uri="{BB962C8B-B14F-4D97-AF65-F5344CB8AC3E}">
        <p14:creationId xmlns:p14="http://schemas.microsoft.com/office/powerpoint/2010/main" val="2554792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15</a:t>
            </a:fld>
            <a:endParaRPr lang="nl-NL" dirty="0"/>
          </a:p>
        </p:txBody>
      </p:sp>
    </p:spTree>
    <p:extLst>
      <p:ext uri="{BB962C8B-B14F-4D97-AF65-F5344CB8AC3E}">
        <p14:creationId xmlns:p14="http://schemas.microsoft.com/office/powerpoint/2010/main" val="596655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el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nl-NL" noProof="0"/>
              <a:t>Klik om stijl te bewerken</a:t>
            </a:r>
            <a:endParaRPr lang="nl-NL" noProof="0" dirty="0"/>
          </a:p>
        </p:txBody>
      </p:sp>
      <p:sp>
        <p:nvSpPr>
          <p:cNvPr id="3" name="Ondertitel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Klikken om de ondertitelstijl van het model te bewerken</a:t>
            </a:r>
            <a:endParaRPr lang="nl-NL" noProof="0"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ee afbeeldingen met bijschrift">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el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rtl="0"/>
            <a:r>
              <a:rPr lang="nl-NL" noProof="0"/>
              <a:t>Klik om stijl te bewerken</a:t>
            </a:r>
            <a:endParaRPr lang="nl-NL" noProof="0" dirty="0"/>
          </a:p>
        </p:txBody>
      </p:sp>
      <p:sp>
        <p:nvSpPr>
          <p:cNvPr id="7" name="Vrije v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5" name="Tijdelijke aanduiding voor afbeelding 14" descr="Een lege tijdelijke aanduiding om een afbeelding toe te voegen. Klik op de tijdelijke aanduiding en selecteer de afbeelding die u wilt toevoegen"/>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7" name="Tijdelijke aanduiding voor tekst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l-NL" noProof="0"/>
              <a:t>Tekststijl van het model bewerken</a:t>
            </a:r>
          </a:p>
        </p:txBody>
      </p:sp>
      <p:sp>
        <p:nvSpPr>
          <p:cNvPr id="18" name="Vrije v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9" name="Tijdelijke aanduiding voor afbeelding 18" descr="Een lege tijdelijke aanduiding om een afbeelding toe te voegen. Klik op de tijdelijke aanduiding en selecteer de afbeelding die u wilt toevoegen"/>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20" name="Tijdelijke aanduiding voor tekst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l-NL" noProof="0"/>
              <a:t>Tekststijl van het model bewerken</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rie afbeeldingen met bijschrift">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el 1"/>
          <p:cNvSpPr>
            <a:spLocks noGrp="1"/>
          </p:cNvSpPr>
          <p:nvPr>
            <p:ph type="title"/>
          </p:nvPr>
        </p:nvSpPr>
        <p:spPr>
          <a:xfrm>
            <a:off x="1028580" y="5305424"/>
            <a:ext cx="8104083" cy="579921"/>
          </a:xfrm>
        </p:spPr>
        <p:txBody>
          <a:bodyPr rtlCol="0">
            <a:normAutofit/>
          </a:bodyPr>
          <a:lstStyle>
            <a:lvl1pPr>
              <a:defRPr sz="2400">
                <a:solidFill>
                  <a:schemeClr val="accent1"/>
                </a:solidFill>
              </a:defRPr>
            </a:lvl1pPr>
          </a:lstStyle>
          <a:p>
            <a:pPr rtl="0"/>
            <a:r>
              <a:rPr lang="nl-NL" noProof="0"/>
              <a:t>Klik om stijl te bewerken</a:t>
            </a:r>
            <a:endParaRPr lang="nl-NL" noProof="0" dirty="0"/>
          </a:p>
        </p:txBody>
      </p:sp>
      <p:sp>
        <p:nvSpPr>
          <p:cNvPr id="7" name="Vrije v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5" name="Tijdelijke aanduiding voor afbeelding 14" descr="Een lege tijdelijke aanduiding om een afbeelding toe te voegen. Klik op de tijdelijke aanduiding en selecteer de afbeelding die u wilt toevoegen"/>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8" name="Vrije v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9" name="Tijdelijke aanduiding voor afbeelding 18" descr="Een lege tijdelijke aanduiding om een afbeelding toe te voegen. Klik op de tijdelijke aanduiding en selecteer de afbeelding die u wilt toevoegen"/>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2" name="Vrije v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3" name="Tijdelijke aanduiding voor afbeelding 12" descr="Een lege tijdelijke aanduiding om een afbeelding toe te voegen. Klik op de tijdelijke aanduiding en selecteer de afbeelding die u wilt toevoegen"/>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7" name="Tijdelijke aanduiding voor tekst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l-NL" noProof="0"/>
              <a:t>Tekststijl van het model bewerken</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ijf afbeeldingen">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el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rtl="0"/>
            <a:r>
              <a:rPr lang="nl-NL" noProof="0"/>
              <a:t>Klik om stijl te bewerken</a:t>
            </a:r>
            <a:endParaRPr lang="nl-NL" noProof="0" dirty="0"/>
          </a:p>
        </p:txBody>
      </p:sp>
      <p:sp>
        <p:nvSpPr>
          <p:cNvPr id="8" name="Vrije v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9" name="Tijdelijke aanduiding voor afbeelding 8" descr="Een lege tijdelijke aanduiding om een afbeelding toe te voegen. Klik op de tijdelijke aanduiding en selecteer de afbeelding die u wilt toevoegen"/>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0" name="Vrije v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1" name="Tijdelijke aanduiding voor afbeelding 10" descr="Een lege tijdelijke aanduiding om een afbeelding toe te voegen. Klik op de tijdelijke aanduiding en selecteer de afbeelding die u wilt toevoegen"/>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2" name="Vrije v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3" name="Tijdelijke aanduiding voor afbeelding 12" descr="Een lege tijdelijke aanduiding om een afbeelding toe te voegen. Klik op de tijdelijke aanduiding en selecteer de afbeelding die u wilt toevoegen"/>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4" name="Vrije v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5" name="Tijdelijke aanduiding voor afbeelding 14" descr="Een lege tijdelijke aanduiding om een afbeelding toe te voegen. Klik op de tijdelijke aanduiding en selecteer de afbeelding die u wilt toevoegen"/>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20" name="Vrije v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21" name="Tijdelijke aanduiding voor afbeelding 20" descr="Een lege tijdelijke aanduiding om een afbeelding toe te voegen. Klik op de tijdelijke aanduiding en selecteer de afbeelding die u wilt toevoegen"/>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verticale tekst 2"/>
          <p:cNvSpPr>
            <a:spLocks noGrp="1"/>
          </p:cNvSpPr>
          <p:nvPr>
            <p:ph type="body" orient="vert" idx="1"/>
          </p:nvPr>
        </p:nvSpPr>
        <p:spPr/>
        <p:txBody>
          <a:bodyPr vert="eaVert" rtlCol="0"/>
          <a:lstStyle/>
          <a:p>
            <a:pPr lvl="0" rtl="0"/>
            <a:r>
              <a:rPr lang="nl-NL" noProof="0"/>
              <a:t>Tekststijl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692FC5D0-A9B6-4A9A-B84B-4C35602B92DC}" type="datetime1">
              <a:rPr lang="nl-NL" noProof="0" smtClean="0"/>
              <a:t>2-2-2020</a:t>
            </a:fld>
            <a:endParaRPr lang="nl-NL" noProof="0" dirty="0"/>
          </a:p>
        </p:txBody>
      </p:sp>
      <p:sp>
        <p:nvSpPr>
          <p:cNvPr id="6" name="Tijdelijke aanduiding voor dianummer 5"/>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365125"/>
            <a:ext cx="1828799" cy="4940300"/>
          </a:xfrm>
        </p:spPr>
        <p:txBody>
          <a:bodyPr vert="eaVert" rtlCol="0"/>
          <a:lstStyle/>
          <a:p>
            <a:pPr rtl="0"/>
            <a:r>
              <a:rPr lang="nl-NL" noProof="0"/>
              <a:t>Klik om stijl te bewerken</a:t>
            </a:r>
            <a:endParaRPr lang="nl-NL" noProof="0" dirty="0"/>
          </a:p>
        </p:txBody>
      </p:sp>
      <p:sp>
        <p:nvSpPr>
          <p:cNvPr id="3" name="Tijdelijke aanduiding voor verticale tekst 2"/>
          <p:cNvSpPr>
            <a:spLocks noGrp="1"/>
          </p:cNvSpPr>
          <p:nvPr>
            <p:ph type="body" orient="vert" idx="1"/>
          </p:nvPr>
        </p:nvSpPr>
        <p:spPr>
          <a:xfrm>
            <a:off x="1524000" y="365125"/>
            <a:ext cx="6858000" cy="4940300"/>
          </a:xfrm>
        </p:spPr>
        <p:txBody>
          <a:bodyPr vert="eaVert" rtlCol="0"/>
          <a:lstStyle/>
          <a:p>
            <a:pPr lvl="0" rtl="0"/>
            <a:r>
              <a:rPr lang="nl-NL" noProof="0"/>
              <a:t>Tekststijl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E4060A10-9BDB-4A39-8F8E-B3B916D051BD}" type="datetime1">
              <a:rPr lang="nl-NL" noProof="0" smtClean="0"/>
              <a:t>2-2-2020</a:t>
            </a:fld>
            <a:endParaRPr lang="nl-NL" noProof="0" dirty="0"/>
          </a:p>
        </p:txBody>
      </p:sp>
      <p:sp>
        <p:nvSpPr>
          <p:cNvPr id="6" name="Tijdelijke aanduiding voor dianummer 5"/>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fbeelding met bijschrift">
  <p:cSld name="1_Afbeelding met bijschrift">
    <p:spTree>
      <p:nvGrpSpPr>
        <p:cNvPr id="1" name="Shape 20"/>
        <p:cNvGrpSpPr/>
        <p:nvPr/>
      </p:nvGrpSpPr>
      <p:grpSpPr>
        <a:xfrm>
          <a:off x="0" y="0"/>
          <a:ext cx="0" cy="0"/>
          <a:chOff x="0" y="0"/>
          <a:chExt cx="0" cy="0"/>
        </a:xfrm>
      </p:grpSpPr>
      <p:sp>
        <p:nvSpPr>
          <p:cNvPr id="21" name="Google Shape;21;p38"/>
          <p:cNvSpPr/>
          <p:nvPr/>
        </p:nvSpPr>
        <p:spPr>
          <a:xfrm>
            <a:off x="804333" y="1695450"/>
            <a:ext cx="5596467" cy="3295650"/>
          </a:xfrm>
          <a:custGeom>
            <a:avLst/>
            <a:gdLst/>
            <a:ahLst/>
            <a:cxnLst/>
            <a:rect l="l" t="t" r="r" b="b"/>
            <a:pathLst>
              <a:path w="1347" h="986" extrusionOk="0">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2" name="Google Shape;22;p38"/>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8" descr="Een lege tijdelijke aanduiding om een afbeelding toe te voegen. Klik op de tijdelijke aanduiding en selecteer de afbeelding die u wilt toevoegen"/>
          <p:cNvSpPr>
            <a:spLocks noGrp="1"/>
          </p:cNvSpPr>
          <p:nvPr>
            <p:ph type="pic" idx="2"/>
          </p:nvPr>
        </p:nvSpPr>
        <p:spPr>
          <a:xfrm>
            <a:off x="1006022" y="1874520"/>
            <a:ext cx="5193089" cy="2937510"/>
          </a:xfrm>
          <a:prstGeom prst="rect">
            <a:avLst/>
          </a:prstGeom>
          <a:solidFill>
            <a:srgbClr val="D3E8F5"/>
          </a:solidFill>
          <a:ln>
            <a:noFill/>
          </a:ln>
        </p:spPr>
        <p:txBody>
          <a:bodyPr spcFirstLastPara="1" wrap="square" lIns="91425" tIns="365750" rIns="91425" bIns="45700" anchor="t" anchorCtr="0">
            <a:noAutofit/>
          </a:bodyPr>
          <a:lstStyle>
            <a:lvl1pPr marR="0" lvl="0" algn="ctr" rtl="0">
              <a:lnSpc>
                <a:spcPct val="90000"/>
              </a:lnSpc>
              <a:spcBef>
                <a:spcPts val="1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12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4" name="Google Shape;24;p38"/>
          <p:cNvSpPr txBox="1">
            <a:spLocks noGrp="1"/>
          </p:cNvSpPr>
          <p:nvPr>
            <p:ph type="body" idx="1"/>
          </p:nvPr>
        </p:nvSpPr>
        <p:spPr>
          <a:xfrm>
            <a:off x="7010400" y="2245995"/>
            <a:ext cx="3657600" cy="219456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25" name="Google Shape;25;p38"/>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8"/>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8"/>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extLst>
      <p:ext uri="{BB962C8B-B14F-4D97-AF65-F5344CB8AC3E}">
        <p14:creationId xmlns:p14="http://schemas.microsoft.com/office/powerpoint/2010/main" val="384114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idx="1"/>
          </p:nvPr>
        </p:nvSpPr>
        <p:spPr/>
        <p:txBody>
          <a:bodyPr rtlCol="0"/>
          <a:lstStyle/>
          <a:p>
            <a:pPr lvl="0" rtl="0"/>
            <a:r>
              <a:rPr lang="nl-NL" noProof="0"/>
              <a:t>Tekststijl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97D8B4BC-A3B7-45E8-B1A9-F67A59EFAC59}" type="datetime1">
              <a:rPr lang="nl-NL" noProof="0" smtClean="0"/>
              <a:t>2-2-2020</a:t>
            </a:fld>
            <a:endParaRPr lang="nl-NL" noProof="0" dirty="0"/>
          </a:p>
        </p:txBody>
      </p:sp>
      <p:sp>
        <p:nvSpPr>
          <p:cNvPr id="6" name="Tijdelijke aanduiding voor dianummer 5"/>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el 1"/>
          <p:cNvSpPr>
            <a:spLocks noGrp="1"/>
          </p:cNvSpPr>
          <p:nvPr>
            <p:ph type="title"/>
          </p:nvPr>
        </p:nvSpPr>
        <p:spPr>
          <a:xfrm>
            <a:off x="3352800" y="533400"/>
            <a:ext cx="7315200" cy="1828800"/>
          </a:xfrm>
        </p:spPr>
        <p:txBody>
          <a:bodyPr rtlCol="0" anchor="b">
            <a:normAutofit/>
          </a:bodyPr>
          <a:lstStyle>
            <a:lvl1pPr>
              <a:defRPr sz="4400"/>
            </a:lvl1pPr>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Tekststijl van het model bewerken</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sz="half" idx="1"/>
          </p:nvPr>
        </p:nvSpPr>
        <p:spPr>
          <a:xfrm>
            <a:off x="1524000" y="1825625"/>
            <a:ext cx="4389120" cy="3474720"/>
          </a:xfrm>
        </p:spPr>
        <p:txBody>
          <a:bodyPr rtlCol="0"/>
          <a:lstStyle/>
          <a:p>
            <a:pPr lvl="0" rtl="0"/>
            <a:r>
              <a:rPr lang="nl-NL" noProof="0"/>
              <a:t>Tekststijl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inhoud 3"/>
          <p:cNvSpPr>
            <a:spLocks noGrp="1"/>
          </p:cNvSpPr>
          <p:nvPr>
            <p:ph sz="half" idx="2"/>
          </p:nvPr>
        </p:nvSpPr>
        <p:spPr>
          <a:xfrm>
            <a:off x="6278880" y="1825625"/>
            <a:ext cx="4389120" cy="3474720"/>
          </a:xfrm>
        </p:spPr>
        <p:txBody>
          <a:bodyPr rtlCol="0"/>
          <a:lstStyle/>
          <a:p>
            <a:pPr lvl="0" rtl="0"/>
            <a:r>
              <a:rPr lang="nl-NL" noProof="0"/>
              <a:t>Tekststijl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F5BFE02D-3BAB-4EB8-88B9-2E39B88ABF34}" type="datetime1">
              <a:rPr lang="nl-NL" noProof="0" smtClean="0"/>
              <a:t>2-2-2020</a:t>
            </a:fld>
            <a:endParaRPr lang="nl-NL" noProof="0" dirty="0"/>
          </a:p>
        </p:txBody>
      </p:sp>
      <p:sp>
        <p:nvSpPr>
          <p:cNvPr id="7" name="Tijdelijke aanduiding voor dianummer 6"/>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 van het model bewerken</a:t>
            </a:r>
          </a:p>
        </p:txBody>
      </p:sp>
      <p:sp>
        <p:nvSpPr>
          <p:cNvPr id="4" name="Tijdelijke aanduiding voor inhoud 3"/>
          <p:cNvSpPr>
            <a:spLocks noGrp="1"/>
          </p:cNvSpPr>
          <p:nvPr>
            <p:ph sz="half" idx="2"/>
          </p:nvPr>
        </p:nvSpPr>
        <p:spPr>
          <a:xfrm>
            <a:off x="1524000" y="2624666"/>
            <a:ext cx="4389120" cy="2675467"/>
          </a:xfrm>
        </p:spPr>
        <p:txBody>
          <a:bodyPr rtlCol="0"/>
          <a:lstStyle/>
          <a:p>
            <a:pPr lvl="0" rtl="0"/>
            <a:r>
              <a:rPr lang="nl-NL" noProof="0"/>
              <a:t>Tekststijl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tekst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 van het model bewerken</a:t>
            </a:r>
          </a:p>
        </p:txBody>
      </p:sp>
      <p:sp>
        <p:nvSpPr>
          <p:cNvPr id="6" name="Tijdelijke aanduiding voor inhoud 5"/>
          <p:cNvSpPr>
            <a:spLocks noGrp="1"/>
          </p:cNvSpPr>
          <p:nvPr>
            <p:ph sz="quarter" idx="4"/>
          </p:nvPr>
        </p:nvSpPr>
        <p:spPr>
          <a:xfrm>
            <a:off x="6278880" y="2624666"/>
            <a:ext cx="4389120" cy="2675467"/>
          </a:xfrm>
        </p:spPr>
        <p:txBody>
          <a:bodyPr rtlCol="0"/>
          <a:lstStyle/>
          <a:p>
            <a:pPr lvl="0" rtl="0"/>
            <a:r>
              <a:rPr lang="nl-NL" noProof="0"/>
              <a:t>Tekststijl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8" name="Tijdelijke aanduiding voor voettekst 7"/>
          <p:cNvSpPr>
            <a:spLocks noGrp="1"/>
          </p:cNvSpPr>
          <p:nvPr>
            <p:ph type="ftr" sz="quarter" idx="11"/>
          </p:nvPr>
        </p:nvSpPr>
        <p:spPr/>
        <p:txBody>
          <a:bodyPr rtlCol="0"/>
          <a:lstStyle/>
          <a:p>
            <a:pPr rtl="0"/>
            <a:r>
              <a:rPr lang="nl-NL" noProof="0" dirty="0"/>
              <a:t>Een voettekst toevoegen</a:t>
            </a:r>
          </a:p>
        </p:txBody>
      </p:sp>
      <p:sp>
        <p:nvSpPr>
          <p:cNvPr id="7" name="Tijdelijke aanduiding voor datum 6"/>
          <p:cNvSpPr>
            <a:spLocks noGrp="1"/>
          </p:cNvSpPr>
          <p:nvPr>
            <p:ph type="dt" sz="half" idx="10"/>
          </p:nvPr>
        </p:nvSpPr>
        <p:spPr/>
        <p:txBody>
          <a:bodyPr rtlCol="0"/>
          <a:lstStyle/>
          <a:p>
            <a:pPr rtl="0"/>
            <a:fld id="{2A5E6550-B4F4-4AB5-8CAF-087A6645B768}" type="datetime1">
              <a:rPr lang="nl-NL" noProof="0" smtClean="0"/>
              <a:t>2-2-2020</a:t>
            </a:fld>
            <a:endParaRPr lang="nl-NL" noProof="0" dirty="0"/>
          </a:p>
        </p:txBody>
      </p:sp>
      <p:sp>
        <p:nvSpPr>
          <p:cNvPr id="9" name="Tijdelijke aanduiding voor dianummer 8"/>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4" name="Tijdelijke aanduiding voor voettekst 3"/>
          <p:cNvSpPr>
            <a:spLocks noGrp="1"/>
          </p:cNvSpPr>
          <p:nvPr>
            <p:ph type="ftr" sz="quarter" idx="11"/>
          </p:nvPr>
        </p:nvSpPr>
        <p:spPr/>
        <p:txBody>
          <a:bodyPr rtlCol="0"/>
          <a:lstStyle/>
          <a:p>
            <a:pPr rtl="0"/>
            <a:r>
              <a:rPr lang="nl-NL" noProof="0" dirty="0"/>
              <a:t>Een voettekst toevoegen</a:t>
            </a:r>
          </a:p>
        </p:txBody>
      </p:sp>
      <p:sp>
        <p:nvSpPr>
          <p:cNvPr id="3" name="Tijdelijke aanduiding voor datum 2"/>
          <p:cNvSpPr>
            <a:spLocks noGrp="1"/>
          </p:cNvSpPr>
          <p:nvPr>
            <p:ph type="dt" sz="half" idx="10"/>
          </p:nvPr>
        </p:nvSpPr>
        <p:spPr/>
        <p:txBody>
          <a:bodyPr rtlCol="0"/>
          <a:lstStyle/>
          <a:p>
            <a:pPr rtl="0"/>
            <a:fld id="{B4A81FBC-BED1-4C19-88CE-A334CAC51FCC}" type="datetime1">
              <a:rPr lang="nl-NL" noProof="0" smtClean="0"/>
              <a:t>2-2-2020</a:t>
            </a:fld>
            <a:endParaRPr lang="nl-NL" noProof="0" dirty="0"/>
          </a:p>
        </p:txBody>
      </p:sp>
      <p:sp>
        <p:nvSpPr>
          <p:cNvPr id="5" name="Tijdelijke aanduiding voor dianummer 4"/>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rtlCol="0"/>
          <a:lstStyle/>
          <a:p>
            <a:pPr rtl="0"/>
            <a:r>
              <a:rPr lang="nl-NL" noProof="0" dirty="0"/>
              <a:t>Een voettekst toevoegen</a:t>
            </a:r>
          </a:p>
        </p:txBody>
      </p:sp>
      <p:sp>
        <p:nvSpPr>
          <p:cNvPr id="2" name="Tijdelijke aanduiding voor datum 1"/>
          <p:cNvSpPr>
            <a:spLocks noGrp="1"/>
          </p:cNvSpPr>
          <p:nvPr>
            <p:ph type="dt" sz="half" idx="10"/>
          </p:nvPr>
        </p:nvSpPr>
        <p:spPr/>
        <p:txBody>
          <a:bodyPr rtlCol="0"/>
          <a:lstStyle/>
          <a:p>
            <a:pPr rtl="0"/>
            <a:fld id="{37325EDF-C77D-4ADB-9AAC-3506B89C42F0}" type="datetime1">
              <a:rPr lang="nl-NL" noProof="0" smtClean="0"/>
              <a:t>2-2-2020</a:t>
            </a:fld>
            <a:endParaRPr lang="nl-NL" noProof="0" dirty="0"/>
          </a:p>
        </p:txBody>
      </p:sp>
      <p:sp>
        <p:nvSpPr>
          <p:cNvPr id="4" name="Tijdelijke aanduiding voor dianummer 3"/>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b"/>
          <a:lstStyle>
            <a:lvl1pPr>
              <a:defRPr sz="3200"/>
            </a:lvl1pPr>
          </a:lstStyle>
          <a:p>
            <a:pPr rtl="0"/>
            <a:r>
              <a:rPr lang="nl-NL" noProof="0"/>
              <a:t>Klik om stijl te bewerken</a:t>
            </a:r>
            <a:endParaRPr lang="nl-NL" noProof="0" dirty="0"/>
          </a:p>
        </p:txBody>
      </p:sp>
      <p:sp>
        <p:nvSpPr>
          <p:cNvPr id="3" name="Tijdelijke aanduiding voor inhoud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nl-NL" noProof="0"/>
              <a:t>Tekststijl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tekst 3"/>
          <p:cNvSpPr>
            <a:spLocks noGrp="1"/>
          </p:cNvSpPr>
          <p:nvPr>
            <p:ph type="body" sz="half" idx="2"/>
          </p:nvPr>
        </p:nvSpPr>
        <p:spPr>
          <a:xfrm>
            <a:off x="1523999" y="1828800"/>
            <a:ext cx="292608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Tekststijl van het model bewerken</a:t>
            </a:r>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1D9B60BA-C05D-4614-B1D5-78DEE3FA06F1}" type="datetime1">
              <a:rPr lang="nl-NL" noProof="0" smtClean="0"/>
              <a:t>2-2-2020</a:t>
            </a:fld>
            <a:endParaRPr lang="nl-NL" noProof="0" dirty="0"/>
          </a:p>
        </p:txBody>
      </p:sp>
      <p:sp>
        <p:nvSpPr>
          <p:cNvPr id="7" name="Tijdelijke aanduiding voor dianummer 6"/>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8" name="Vrije v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2" name="Titel 1"/>
          <p:cNvSpPr>
            <a:spLocks noGrp="1"/>
          </p:cNvSpPr>
          <p:nvPr>
            <p:ph type="title"/>
          </p:nvPr>
        </p:nvSpPr>
        <p:spPr/>
        <p:txBody>
          <a:bodyPr rtlCol="0" anchor="b"/>
          <a:lstStyle>
            <a:lvl1pPr>
              <a:defRPr sz="3200"/>
            </a:lvl1pPr>
          </a:lstStyle>
          <a:p>
            <a:pPr rtl="0"/>
            <a:r>
              <a:rPr lang="nl-NL" noProof="0"/>
              <a:t>Klik om stijl te bewerken</a:t>
            </a:r>
            <a:endParaRPr lang="nl-NL" noProof="0" dirty="0"/>
          </a:p>
        </p:txBody>
      </p:sp>
      <p:sp>
        <p:nvSpPr>
          <p:cNvPr id="12" name="Tijdelijke aanduiding voor afbeelding 11" descr="Een lege tijdelijke aanduiding om een afbeelding toe te voegen. Klik op de tijdelijke aanduiding en selecteer de afbeelding die u wilt toevoegen"/>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Tekststijl van het model bewerken</a:t>
            </a:r>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013F05B5-B324-4AF2-B010-1DAE32D4D6C8}" type="datetime1">
              <a:rPr lang="nl-NL" noProof="0" smtClean="0"/>
              <a:t>2-2-2020</a:t>
            </a:fld>
            <a:endParaRPr lang="nl-NL" noProof="0" dirty="0"/>
          </a:p>
        </p:txBody>
      </p:sp>
      <p:sp>
        <p:nvSpPr>
          <p:cNvPr id="7" name="Tijdelijke aanduiding voor dianummer 6"/>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17"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jdelijke aanduiding voor titel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nl-NL" noProof="0" dirty="0"/>
              <a:t>Klik om de titelstijl van het model te bewerken</a:t>
            </a:r>
          </a:p>
        </p:txBody>
      </p:sp>
      <p:sp>
        <p:nvSpPr>
          <p:cNvPr id="3" name="Tijdelijke aanduiding voor tekst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5" name="Tijdelijke aanduiding voor voettekst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nl-NL" noProof="0" dirty="0"/>
              <a:t>Een voettekst toevoegen</a:t>
            </a:r>
          </a:p>
        </p:txBody>
      </p:sp>
      <p:sp>
        <p:nvSpPr>
          <p:cNvPr id="4" name="Tijdelijke aanduiding voor datum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B643632B-0514-4618-8243-558B1A6931C2}" type="datetime1">
              <a:rPr lang="nl-NL" noProof="0" smtClean="0"/>
              <a:t>2-2-2020</a:t>
            </a:fld>
            <a:endParaRPr lang="nl-NL" noProof="0" dirty="0"/>
          </a:p>
        </p:txBody>
      </p:sp>
      <p:sp>
        <p:nvSpPr>
          <p:cNvPr id="6" name="Tijdelijke aanduiding voor dianumm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nl-NL" noProof="0" smtClean="0"/>
              <a:pPr rtl="0"/>
              <a:t>‹nr.›</a:t>
            </a:fld>
            <a:endParaRPr lang="nl-NL" noProof="0"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 id="214748366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fyxxi.be/"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40.jp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42.jpg"/><Relationship Id="rId5" Type="http://schemas.openxmlformats.org/officeDocument/2006/relationships/image" Target="../media/image25.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hyperlink" Target="http://www.ictpraktijkdag.be/"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56.png"/><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normAutofit/>
          </a:bodyPr>
          <a:lstStyle/>
          <a:p>
            <a:pPr rtl="0"/>
            <a:r>
              <a:rPr lang="nl-NL" sz="5000" dirty="0">
                <a:latin typeface="SimHei" panose="020B0503020204020204" pitchFamily="49" charset="-122"/>
                <a:ea typeface="SimHei" panose="020B0503020204020204" pitchFamily="49" charset="-122"/>
              </a:rPr>
              <a:t>S T E (A) M – APPS </a:t>
            </a:r>
            <a:br>
              <a:rPr lang="nl-NL" dirty="0">
                <a:latin typeface="SimHei" panose="020B0503020204020204" pitchFamily="49" charset="-122"/>
                <a:ea typeface="SimHei" panose="020B0503020204020204" pitchFamily="49" charset="-122"/>
              </a:rPr>
            </a:br>
            <a:endParaRPr lang="nl-NL" dirty="0">
              <a:latin typeface="SimHei" panose="020B0503020204020204" pitchFamily="49" charset="-122"/>
              <a:ea typeface="SimHei" panose="020B0503020204020204" pitchFamily="49" charset="-122"/>
            </a:endParaRPr>
          </a:p>
        </p:txBody>
      </p:sp>
      <p:sp>
        <p:nvSpPr>
          <p:cNvPr id="3" name="Ondertitel 2"/>
          <p:cNvSpPr>
            <a:spLocks noGrp="1"/>
          </p:cNvSpPr>
          <p:nvPr>
            <p:ph type="subTitle" idx="1"/>
          </p:nvPr>
        </p:nvSpPr>
        <p:spPr>
          <a:xfrm>
            <a:off x="838200" y="1988840"/>
            <a:ext cx="7086600" cy="914400"/>
          </a:xfrm>
        </p:spPr>
        <p:txBody>
          <a:bodyPr rtlCol="0"/>
          <a:lstStyle/>
          <a:p>
            <a:r>
              <a:rPr lang="nl-NL" i="1" dirty="0"/>
              <a:t>Voor lager onderwijs</a:t>
            </a:r>
          </a:p>
        </p:txBody>
      </p:sp>
      <p:sp>
        <p:nvSpPr>
          <p:cNvPr id="6" name="Rechthoek 5">
            <a:extLst>
              <a:ext uri="{FF2B5EF4-FFF2-40B4-BE49-F238E27FC236}">
                <a16:creationId xmlns:a16="http://schemas.microsoft.com/office/drawing/2014/main" id="{8667991F-D9B2-406D-818F-EC60D4763825}"/>
              </a:ext>
            </a:extLst>
          </p:cNvPr>
          <p:cNvSpPr/>
          <p:nvPr/>
        </p:nvSpPr>
        <p:spPr>
          <a:xfrm>
            <a:off x="3791744" y="5159047"/>
            <a:ext cx="6888088" cy="1200329"/>
          </a:xfrm>
          <a:prstGeom prst="rect">
            <a:avLst/>
          </a:prstGeom>
          <a:noFill/>
        </p:spPr>
        <p:txBody>
          <a:bodyPr wrap="square" lIns="91440" tIns="45720" rIns="91440" bIns="45720">
            <a:spAutoFit/>
          </a:bodyPr>
          <a:lstStyle/>
          <a:p>
            <a:pPr algn="ctr"/>
            <a:r>
              <a:rPr lang="nl-NL" sz="3600" dirty="0">
                <a:ln w="0"/>
                <a:solidFill>
                  <a:srgbClr val="7030A0"/>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Organisatie: </a:t>
            </a:r>
            <a:r>
              <a:rPr lang="nl-NL" sz="3600" dirty="0" err="1">
                <a:ln w="0"/>
                <a:solidFill>
                  <a:srgbClr val="7030A0"/>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Fyxxi</a:t>
            </a:r>
            <a:endParaRPr lang="nl-NL" sz="3600" dirty="0">
              <a:ln w="0"/>
              <a:solidFill>
                <a:srgbClr val="7030A0"/>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endParaRPr>
          </a:p>
          <a:p>
            <a:pPr algn="ctr"/>
            <a:r>
              <a:rPr lang="nl-NL" sz="3600" b="0" cap="none" spc="0" dirty="0">
                <a:ln w="0"/>
                <a:solidFill>
                  <a:srgbClr val="7030A0"/>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Coach: </a:t>
            </a:r>
            <a:r>
              <a:rPr lang="nl-NL" sz="3600" b="0" cap="none" spc="0" dirty="0" err="1">
                <a:ln w="0"/>
                <a:solidFill>
                  <a:srgbClr val="7030A0"/>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Aygül</a:t>
            </a:r>
            <a:r>
              <a:rPr lang="nl-NL" sz="3600" b="0" cap="none" spc="0" dirty="0">
                <a:ln w="0"/>
                <a:solidFill>
                  <a:srgbClr val="7030A0"/>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 </a:t>
            </a:r>
            <a:r>
              <a:rPr lang="nl-NL" sz="3600" b="0" cap="none" spc="0" dirty="0" err="1">
                <a:ln w="0"/>
                <a:solidFill>
                  <a:srgbClr val="7030A0"/>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Aktas</a:t>
            </a:r>
            <a:endParaRPr lang="nl-NL" sz="3600" b="0" cap="none" spc="0" dirty="0">
              <a:ln w="0"/>
              <a:solidFill>
                <a:srgbClr val="7030A0"/>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B3DB7FB-AF34-4D37-8E06-1C06E7C825C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775520" y="692696"/>
            <a:ext cx="7776864" cy="5472608"/>
          </a:xfrm>
          <a:prstGeom prst="rect">
            <a:avLst/>
          </a:prstGeom>
        </p:spPr>
      </p:pic>
      <p:sp>
        <p:nvSpPr>
          <p:cNvPr id="7" name="Tekstvak 6">
            <a:extLst>
              <a:ext uri="{FF2B5EF4-FFF2-40B4-BE49-F238E27FC236}">
                <a16:creationId xmlns:a16="http://schemas.microsoft.com/office/drawing/2014/main" id="{95A3B943-DEFC-4418-A9C2-D0EBE257EC6D}"/>
              </a:ext>
            </a:extLst>
          </p:cNvPr>
          <p:cNvSpPr txBox="1"/>
          <p:nvPr/>
        </p:nvSpPr>
        <p:spPr>
          <a:xfrm>
            <a:off x="335360" y="1268760"/>
            <a:ext cx="129614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Werkblad</a:t>
            </a:r>
            <a:endParaRPr lang="nl-BE" dirty="0">
              <a:latin typeface="SimHei" panose="02010609060101010101" pitchFamily="49" charset="-122"/>
              <a:ea typeface="SimHei" panose="02010609060101010101" pitchFamily="49" charset="-122"/>
            </a:endParaRPr>
          </a:p>
        </p:txBody>
      </p:sp>
      <p:sp>
        <p:nvSpPr>
          <p:cNvPr id="8" name="Tekstvak 7">
            <a:extLst>
              <a:ext uri="{FF2B5EF4-FFF2-40B4-BE49-F238E27FC236}">
                <a16:creationId xmlns:a16="http://schemas.microsoft.com/office/drawing/2014/main" id="{1E659631-606B-4737-B974-F2E9BDD40E2D}"/>
              </a:ext>
            </a:extLst>
          </p:cNvPr>
          <p:cNvSpPr txBox="1"/>
          <p:nvPr/>
        </p:nvSpPr>
        <p:spPr>
          <a:xfrm>
            <a:off x="4439816" y="188640"/>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Werkblokken</a:t>
            </a:r>
          </a:p>
        </p:txBody>
      </p:sp>
      <p:sp>
        <p:nvSpPr>
          <p:cNvPr id="9" name="Tekstvak 8">
            <a:extLst>
              <a:ext uri="{FF2B5EF4-FFF2-40B4-BE49-F238E27FC236}">
                <a16:creationId xmlns:a16="http://schemas.microsoft.com/office/drawing/2014/main" id="{E618669F-2656-4478-9BE5-33DD07D42AB8}"/>
              </a:ext>
            </a:extLst>
          </p:cNvPr>
          <p:cNvSpPr txBox="1"/>
          <p:nvPr/>
        </p:nvSpPr>
        <p:spPr>
          <a:xfrm>
            <a:off x="9660396" y="1268760"/>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Animatie</a:t>
            </a:r>
            <a:endParaRPr lang="nl-BE"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96098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rtl="0"/>
            <a:r>
              <a:rPr lang="nl-NL" sz="4400" dirty="0" err="1">
                <a:latin typeface="SimHei" panose="02010609060101010101" pitchFamily="49" charset="-122"/>
                <a:ea typeface="SimHei" panose="02010609060101010101" pitchFamily="49" charset="-122"/>
              </a:rPr>
              <a:t>LightBot</a:t>
            </a:r>
            <a:r>
              <a:rPr lang="nl-NL" sz="4400" dirty="0">
                <a:latin typeface="SimHei" panose="02010609060101010101" pitchFamily="49" charset="-122"/>
                <a:ea typeface="SimHei" panose="02010609060101010101" pitchFamily="49" charset="-122"/>
              </a:rPr>
              <a:t> </a:t>
            </a:r>
            <a:r>
              <a:rPr lang="nl-NL" sz="4400" dirty="0" err="1">
                <a:latin typeface="SimHei" panose="02010609060101010101" pitchFamily="49" charset="-122"/>
                <a:ea typeface="SimHei" panose="02010609060101010101" pitchFamily="49" charset="-122"/>
              </a:rPr>
              <a:t>Hour</a:t>
            </a:r>
            <a:r>
              <a:rPr lang="nl-NL" sz="4400" dirty="0">
                <a:latin typeface="SimHei" panose="02010609060101010101" pitchFamily="49" charset="-122"/>
                <a:ea typeface="SimHei" panose="02010609060101010101" pitchFamily="49" charset="-122"/>
              </a:rPr>
              <a:t> </a:t>
            </a:r>
          </a:p>
        </p:txBody>
      </p:sp>
      <p:sp>
        <p:nvSpPr>
          <p:cNvPr id="4" name="Tijdelijke aanduiding voor afbeelding 3">
            <a:extLst>
              <a:ext uri="{FF2B5EF4-FFF2-40B4-BE49-F238E27FC236}">
                <a16:creationId xmlns:a16="http://schemas.microsoft.com/office/drawing/2014/main" id="{4D567E16-2FEA-423B-B8CF-0832FC53ED26}"/>
              </a:ext>
            </a:extLst>
          </p:cNvPr>
          <p:cNvSpPr>
            <a:spLocks noGrp="1"/>
          </p:cNvSpPr>
          <p:nvPr>
            <p:ph type="pic" idx="1"/>
          </p:nvPr>
        </p:nvSpPr>
        <p:spPr>
          <a:xfrm>
            <a:off x="1035972" y="1848100"/>
            <a:ext cx="5193089" cy="2937510"/>
          </a:xfrm>
        </p:spPr>
      </p:sp>
      <p:sp>
        <p:nvSpPr>
          <p:cNvPr id="5" name="Tijdelijke aanduiding voor tekst 4">
            <a:extLst>
              <a:ext uri="{FF2B5EF4-FFF2-40B4-BE49-F238E27FC236}">
                <a16:creationId xmlns:a16="http://schemas.microsoft.com/office/drawing/2014/main" id="{9415B471-2A3F-481A-B6B6-F607F602EFB8}"/>
              </a:ext>
            </a:extLst>
          </p:cNvPr>
          <p:cNvSpPr>
            <a:spLocks noGrp="1"/>
          </p:cNvSpPr>
          <p:nvPr>
            <p:ph type="body" sz="half" idx="2"/>
          </p:nvPr>
        </p:nvSpPr>
        <p:spPr>
          <a:xfrm>
            <a:off x="7010400" y="1874520"/>
            <a:ext cx="3982144" cy="2944061"/>
          </a:xfrm>
        </p:spPr>
        <p:txBody>
          <a:bodyPr>
            <a:normAutofit fontScale="85000" lnSpcReduction="20000"/>
          </a:bodyPr>
          <a:lstStyle/>
          <a:p>
            <a:pPr algn="just">
              <a:lnSpc>
                <a:spcPct val="120000"/>
              </a:lnSpc>
              <a:spcAft>
                <a:spcPts val="0"/>
              </a:spcAft>
            </a:pPr>
            <a:r>
              <a:rPr lang="nl-BE" dirty="0" err="1">
                <a:latin typeface="SimHei" panose="02010609060101010101" pitchFamily="49" charset="-122"/>
                <a:ea typeface="SimHei" panose="02010609060101010101" pitchFamily="49" charset="-122"/>
                <a:cs typeface="Times New Roman" panose="02020603050405020304" pitchFamily="18" charset="0"/>
              </a:rPr>
              <a:t>Lightbot</a:t>
            </a:r>
            <a:r>
              <a:rPr lang="nl-BE" dirty="0">
                <a:latin typeface="SimHei" panose="02010609060101010101" pitchFamily="49" charset="-122"/>
                <a:ea typeface="SimHei" panose="02010609060101010101" pitchFamily="49" charset="-122"/>
                <a:cs typeface="Times New Roman" panose="02020603050405020304" pitchFamily="18" charset="0"/>
              </a:rPr>
              <a:t> is een app waarmee je op een visuele manier leert programmeren. De bedoeling is om het robotje een bepaald parcours te laten afleggen waarbij het telkens elke blauwe tegel moet laten oplichten. De ideale app voor een uurtje programmeren!</a:t>
            </a:r>
            <a:endParaRPr lang="nl-BE" b="1" dirty="0">
              <a:latin typeface="SimHei" panose="02010609060101010101" pitchFamily="49" charset="-122"/>
              <a:ea typeface="SimHei" panose="02010609060101010101" pitchFamily="49" charset="-122"/>
              <a:cs typeface="Times New Roman" panose="02020603050405020304" pitchFamily="18" charset="0"/>
            </a:endParaRPr>
          </a:p>
          <a:p>
            <a:pPr>
              <a:spcAft>
                <a:spcPts val="0"/>
              </a:spcAft>
            </a:pPr>
            <a:endParaRPr lang="nl-BE" sz="600" b="1" dirty="0">
              <a:latin typeface="SimHei" panose="02010609060101010101" pitchFamily="49" charset="-122"/>
              <a:ea typeface="SimHei" panose="02010609060101010101" pitchFamily="49" charset="-122"/>
            </a:endParaRPr>
          </a:p>
          <a:p>
            <a:r>
              <a:rPr lang="nl-BE" b="1" dirty="0">
                <a:latin typeface="SimHei" panose="02010609060101010101" pitchFamily="49" charset="-122"/>
                <a:ea typeface="SimHei" panose="02010609060101010101" pitchFamily="49" charset="-122"/>
              </a:rPr>
              <a:t>Leeftijd: </a:t>
            </a:r>
            <a:r>
              <a:rPr lang="nl-BE" dirty="0">
                <a:latin typeface="SimHei" panose="02010609060101010101" pitchFamily="49" charset="-122"/>
                <a:ea typeface="SimHei" panose="02010609060101010101" pitchFamily="49" charset="-122"/>
              </a:rPr>
              <a:t>Vanaf 8 jaar</a:t>
            </a:r>
          </a:p>
          <a:p>
            <a:r>
              <a:rPr lang="nl-BE" b="1" dirty="0">
                <a:latin typeface="SimHei" panose="02010609060101010101" pitchFamily="49" charset="-122"/>
                <a:ea typeface="SimHei" panose="02010609060101010101" pitchFamily="49" charset="-122"/>
              </a:rPr>
              <a:t>Taal: </a:t>
            </a:r>
            <a:r>
              <a:rPr lang="nl-BE" dirty="0">
                <a:latin typeface="SimHei" panose="02010609060101010101" pitchFamily="49" charset="-122"/>
                <a:ea typeface="SimHei" panose="02010609060101010101" pitchFamily="49" charset="-122"/>
              </a:rPr>
              <a:t>Nederlands</a:t>
            </a:r>
          </a:p>
          <a:p>
            <a:r>
              <a:rPr lang="nl-BE" b="1" dirty="0">
                <a:latin typeface="SimHei" panose="02010609060101010101" pitchFamily="49" charset="-122"/>
                <a:ea typeface="SimHei" panose="02010609060101010101" pitchFamily="49" charset="-122"/>
              </a:rPr>
              <a:t>Prijs: </a:t>
            </a:r>
            <a:r>
              <a:rPr lang="nl-BE" dirty="0">
                <a:latin typeface="SimHei" panose="02010609060101010101" pitchFamily="49" charset="-122"/>
                <a:ea typeface="SimHei" panose="02010609060101010101" pitchFamily="49" charset="-122"/>
              </a:rPr>
              <a:t>Gratis</a:t>
            </a:r>
          </a:p>
          <a:p>
            <a:endParaRPr lang="nl-BE" dirty="0"/>
          </a:p>
        </p:txBody>
      </p:sp>
      <p:pic>
        <p:nvPicPr>
          <p:cNvPr id="7" name="Afbeelding 6">
            <a:extLst>
              <a:ext uri="{FF2B5EF4-FFF2-40B4-BE49-F238E27FC236}">
                <a16:creationId xmlns:a16="http://schemas.microsoft.com/office/drawing/2014/main" id="{F8523787-7C88-4079-9EB3-4D64060DD26C}"/>
              </a:ext>
            </a:extLst>
          </p:cNvPr>
          <p:cNvPicPr/>
          <p:nvPr/>
        </p:nvPicPr>
        <p:blipFill rotWithShape="1">
          <a:blip r:embed="rId3"/>
          <a:srcRect l="7721" t="6069" r="4005" b="8588"/>
          <a:stretch/>
        </p:blipFill>
        <p:spPr>
          <a:xfrm>
            <a:off x="1006021" y="1874520"/>
            <a:ext cx="5223039" cy="29440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3146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95A3B943-DEFC-4418-A9C2-D0EBE257EC6D}"/>
              </a:ext>
            </a:extLst>
          </p:cNvPr>
          <p:cNvSpPr txBox="1"/>
          <p:nvPr/>
        </p:nvSpPr>
        <p:spPr>
          <a:xfrm>
            <a:off x="9695032" y="1700808"/>
            <a:ext cx="129614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Werkblad</a:t>
            </a:r>
            <a:endParaRPr lang="nl-BE" dirty="0">
              <a:latin typeface="SimHei" panose="02010609060101010101" pitchFamily="49" charset="-122"/>
              <a:ea typeface="SimHei" panose="02010609060101010101" pitchFamily="49" charset="-122"/>
            </a:endParaRPr>
          </a:p>
        </p:txBody>
      </p:sp>
      <p:sp>
        <p:nvSpPr>
          <p:cNvPr id="8" name="Tekstvak 7">
            <a:extLst>
              <a:ext uri="{FF2B5EF4-FFF2-40B4-BE49-F238E27FC236}">
                <a16:creationId xmlns:a16="http://schemas.microsoft.com/office/drawing/2014/main" id="{1E659631-606B-4737-B974-F2E9BDD40E2D}"/>
              </a:ext>
            </a:extLst>
          </p:cNvPr>
          <p:cNvSpPr txBox="1"/>
          <p:nvPr/>
        </p:nvSpPr>
        <p:spPr>
          <a:xfrm>
            <a:off x="3647728" y="6381328"/>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Werkblokken</a:t>
            </a:r>
          </a:p>
        </p:txBody>
      </p:sp>
      <p:sp>
        <p:nvSpPr>
          <p:cNvPr id="9" name="Tekstvak 8">
            <a:extLst>
              <a:ext uri="{FF2B5EF4-FFF2-40B4-BE49-F238E27FC236}">
                <a16:creationId xmlns:a16="http://schemas.microsoft.com/office/drawing/2014/main" id="{E618669F-2656-4478-9BE5-33DD07D42AB8}"/>
              </a:ext>
            </a:extLst>
          </p:cNvPr>
          <p:cNvSpPr txBox="1"/>
          <p:nvPr/>
        </p:nvSpPr>
        <p:spPr>
          <a:xfrm>
            <a:off x="189555" y="3059667"/>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Animatie</a:t>
            </a:r>
            <a:endParaRPr lang="nl-BE" dirty="0">
              <a:latin typeface="SimHei" panose="02010609060101010101" pitchFamily="49" charset="-122"/>
              <a:ea typeface="SimHei" panose="02010609060101010101" pitchFamily="49" charset="-122"/>
            </a:endParaRPr>
          </a:p>
        </p:txBody>
      </p:sp>
      <p:pic>
        <p:nvPicPr>
          <p:cNvPr id="10" name="Afbeelding 9">
            <a:extLst>
              <a:ext uri="{FF2B5EF4-FFF2-40B4-BE49-F238E27FC236}">
                <a16:creationId xmlns:a16="http://schemas.microsoft.com/office/drawing/2014/main" id="{22C4E7E0-963E-4A24-A95C-D940EE2BE6E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8896" y="692696"/>
            <a:ext cx="7632848" cy="5472607"/>
          </a:xfrm>
          <a:prstGeom prst="rect">
            <a:avLst/>
          </a:prstGeom>
          <a:noFill/>
          <a:ln>
            <a:noFill/>
          </a:ln>
        </p:spPr>
      </p:pic>
    </p:spTree>
    <p:extLst>
      <p:ext uri="{BB962C8B-B14F-4D97-AF65-F5344CB8AC3E}">
        <p14:creationId xmlns:p14="http://schemas.microsoft.com/office/powerpoint/2010/main" val="112911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rtl="0"/>
            <a:r>
              <a:rPr lang="nl-NL" sz="4400" dirty="0">
                <a:latin typeface="SimHei" panose="02010609060101010101" pitchFamily="49" charset="-122"/>
                <a:ea typeface="SimHei" panose="02010609060101010101" pitchFamily="49" charset="-122"/>
              </a:rPr>
              <a:t>Sketch </a:t>
            </a:r>
            <a:r>
              <a:rPr lang="nl-NL" sz="4400" dirty="0" err="1">
                <a:latin typeface="SimHei" panose="02010609060101010101" pitchFamily="49" charset="-122"/>
                <a:ea typeface="SimHei" panose="02010609060101010101" pitchFamily="49" charset="-122"/>
              </a:rPr>
              <a:t>Nation</a:t>
            </a:r>
            <a:endParaRPr lang="nl-NL" sz="4400" dirty="0">
              <a:latin typeface="SimHei" panose="02010609060101010101" pitchFamily="49" charset="-122"/>
              <a:ea typeface="SimHei" panose="02010609060101010101" pitchFamily="49" charset="-122"/>
            </a:endParaRPr>
          </a:p>
        </p:txBody>
      </p:sp>
      <p:sp>
        <p:nvSpPr>
          <p:cNvPr id="5" name="Tijdelijke aanduiding voor tekst 4">
            <a:extLst>
              <a:ext uri="{FF2B5EF4-FFF2-40B4-BE49-F238E27FC236}">
                <a16:creationId xmlns:a16="http://schemas.microsoft.com/office/drawing/2014/main" id="{9415B471-2A3F-481A-B6B6-F607F602EFB8}"/>
              </a:ext>
            </a:extLst>
          </p:cNvPr>
          <p:cNvSpPr>
            <a:spLocks noGrp="1"/>
          </p:cNvSpPr>
          <p:nvPr>
            <p:ph type="body" sz="half" idx="2"/>
          </p:nvPr>
        </p:nvSpPr>
        <p:spPr>
          <a:xfrm>
            <a:off x="7010400" y="1874520"/>
            <a:ext cx="3982144" cy="2944061"/>
          </a:xfrm>
        </p:spPr>
        <p:txBody>
          <a:bodyPr>
            <a:normAutofit/>
          </a:bodyPr>
          <a:lstStyle/>
          <a:p>
            <a:pPr algn="just">
              <a:lnSpc>
                <a:spcPct val="100000"/>
              </a:lnSpc>
            </a:pPr>
            <a:r>
              <a:rPr lang="nl-BE" sz="1700" dirty="0">
                <a:solidFill>
                  <a:srgbClr val="000000"/>
                </a:solidFill>
                <a:latin typeface="SimHei" panose="02010609060101010101" pitchFamily="49" charset="-122"/>
                <a:ea typeface="SimHei" panose="02010609060101010101" pitchFamily="49" charset="-122"/>
              </a:rPr>
              <a:t>Sketch </a:t>
            </a:r>
            <a:r>
              <a:rPr lang="nl-BE" sz="1700" dirty="0" err="1">
                <a:solidFill>
                  <a:srgbClr val="000000"/>
                </a:solidFill>
                <a:latin typeface="SimHei" panose="02010609060101010101" pitchFamily="49" charset="-122"/>
                <a:ea typeface="SimHei" panose="02010609060101010101" pitchFamily="49" charset="-122"/>
              </a:rPr>
              <a:t>Nation</a:t>
            </a:r>
            <a:r>
              <a:rPr lang="nl-BE" sz="1700" dirty="0">
                <a:solidFill>
                  <a:srgbClr val="000000"/>
                </a:solidFill>
                <a:latin typeface="SimHei" panose="02010609060101010101" pitchFamily="49" charset="-122"/>
                <a:ea typeface="SimHei" panose="02010609060101010101" pitchFamily="49" charset="-122"/>
              </a:rPr>
              <a:t> </a:t>
            </a:r>
            <a:r>
              <a:rPr lang="nl-BE" sz="1700" dirty="0" err="1">
                <a:solidFill>
                  <a:srgbClr val="000000"/>
                </a:solidFill>
                <a:latin typeface="SimHei" panose="02010609060101010101" pitchFamily="49" charset="-122"/>
                <a:ea typeface="SimHei" panose="02010609060101010101" pitchFamily="49" charset="-122"/>
              </a:rPr>
              <a:t>Create</a:t>
            </a:r>
            <a:r>
              <a:rPr lang="nl-BE" sz="1700" dirty="0">
                <a:solidFill>
                  <a:srgbClr val="000000"/>
                </a:solidFill>
                <a:latin typeface="SimHei" panose="02010609060101010101" pitchFamily="49" charset="-122"/>
                <a:ea typeface="SimHei" panose="02010609060101010101" pitchFamily="49" charset="-122"/>
              </a:rPr>
              <a:t> is een app waarin je jouw eigen game kan maken. Het enige dat je hiervoor nodig hebt is een beetje creativiteit! 	</a:t>
            </a:r>
          </a:p>
          <a:p>
            <a:pPr>
              <a:spcAft>
                <a:spcPts val="0"/>
              </a:spcAft>
            </a:pPr>
            <a:endParaRPr lang="nl-BE" sz="600" b="1" dirty="0">
              <a:latin typeface="SimHei" panose="02010609060101010101" pitchFamily="49" charset="-122"/>
              <a:ea typeface="SimHei" panose="02010609060101010101" pitchFamily="49" charset="-122"/>
            </a:endParaRPr>
          </a:p>
          <a:p>
            <a:r>
              <a:rPr lang="nl-BE" b="1" dirty="0">
                <a:latin typeface="SimHei" panose="02010609060101010101" pitchFamily="49" charset="-122"/>
                <a:ea typeface="SimHei" panose="02010609060101010101" pitchFamily="49" charset="-122"/>
              </a:rPr>
              <a:t>Leeftijd: </a:t>
            </a:r>
            <a:r>
              <a:rPr lang="nl-BE" dirty="0">
                <a:latin typeface="SimHei" panose="02010609060101010101" pitchFamily="49" charset="-122"/>
                <a:ea typeface="SimHei" panose="02010609060101010101" pitchFamily="49" charset="-122"/>
              </a:rPr>
              <a:t>Vanaf 10 jaar</a:t>
            </a:r>
          </a:p>
          <a:p>
            <a:r>
              <a:rPr lang="nl-BE" b="1" dirty="0">
                <a:latin typeface="SimHei" panose="02010609060101010101" pitchFamily="49" charset="-122"/>
                <a:ea typeface="SimHei" panose="02010609060101010101" pitchFamily="49" charset="-122"/>
              </a:rPr>
              <a:t>Taal: </a:t>
            </a:r>
            <a:r>
              <a:rPr lang="nl-BE" dirty="0">
                <a:latin typeface="SimHei" panose="02010609060101010101" pitchFamily="49" charset="-122"/>
                <a:ea typeface="SimHei" panose="02010609060101010101" pitchFamily="49" charset="-122"/>
              </a:rPr>
              <a:t>Engels</a:t>
            </a:r>
          </a:p>
          <a:p>
            <a:r>
              <a:rPr lang="nl-BE" b="1" dirty="0">
                <a:latin typeface="SimHei" panose="02010609060101010101" pitchFamily="49" charset="-122"/>
                <a:ea typeface="SimHei" panose="02010609060101010101" pitchFamily="49" charset="-122"/>
              </a:rPr>
              <a:t>Prijs: </a:t>
            </a:r>
            <a:r>
              <a:rPr lang="nl-BE" dirty="0">
                <a:latin typeface="SimHei" panose="02010609060101010101" pitchFamily="49" charset="-122"/>
                <a:ea typeface="SimHei" panose="02010609060101010101" pitchFamily="49" charset="-122"/>
              </a:rPr>
              <a:t>Gratis</a:t>
            </a:r>
          </a:p>
          <a:p>
            <a:endParaRPr lang="nl-BE" dirty="0"/>
          </a:p>
        </p:txBody>
      </p:sp>
      <p:pic>
        <p:nvPicPr>
          <p:cNvPr id="3" name="Afbeelding 2">
            <a:extLst>
              <a:ext uri="{FF2B5EF4-FFF2-40B4-BE49-F238E27FC236}">
                <a16:creationId xmlns:a16="http://schemas.microsoft.com/office/drawing/2014/main" id="{0439006D-483E-4EAA-BB25-0EA48A4187B6}"/>
              </a:ext>
            </a:extLst>
          </p:cNvPr>
          <p:cNvPicPr>
            <a:picLocks noChangeAspect="1"/>
          </p:cNvPicPr>
          <p:nvPr/>
        </p:nvPicPr>
        <p:blipFill>
          <a:blip r:embed="rId3"/>
          <a:stretch>
            <a:fillRect/>
          </a:stretch>
        </p:blipFill>
        <p:spPr>
          <a:xfrm>
            <a:off x="1618724" y="1874519"/>
            <a:ext cx="4104456" cy="2944061"/>
          </a:xfrm>
          <a:prstGeom prst="rect">
            <a:avLst/>
          </a:prstGeom>
        </p:spPr>
      </p:pic>
    </p:spTree>
    <p:extLst>
      <p:ext uri="{BB962C8B-B14F-4D97-AF65-F5344CB8AC3E}">
        <p14:creationId xmlns:p14="http://schemas.microsoft.com/office/powerpoint/2010/main" val="320514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FCBE4D1-D0CB-4518-AD2F-203DA2A71C5B}"/>
              </a:ext>
            </a:extLst>
          </p:cNvPr>
          <p:cNvPicPr>
            <a:picLocks noChangeAspect="1"/>
          </p:cNvPicPr>
          <p:nvPr/>
        </p:nvPicPr>
        <p:blipFill>
          <a:blip r:embed="rId2"/>
          <a:stretch>
            <a:fillRect/>
          </a:stretch>
        </p:blipFill>
        <p:spPr>
          <a:xfrm>
            <a:off x="6095999" y="548680"/>
            <a:ext cx="4364039" cy="4464496"/>
          </a:xfrm>
          <a:prstGeom prst="rect">
            <a:avLst/>
          </a:prstGeom>
        </p:spPr>
      </p:pic>
      <p:pic>
        <p:nvPicPr>
          <p:cNvPr id="3" name="Afbeelding 2">
            <a:extLst>
              <a:ext uri="{FF2B5EF4-FFF2-40B4-BE49-F238E27FC236}">
                <a16:creationId xmlns:a16="http://schemas.microsoft.com/office/drawing/2014/main" id="{9D763B38-D9C4-4FF4-9B03-1B64F7FD7708}"/>
              </a:ext>
            </a:extLst>
          </p:cNvPr>
          <p:cNvPicPr>
            <a:picLocks noChangeAspect="1"/>
          </p:cNvPicPr>
          <p:nvPr/>
        </p:nvPicPr>
        <p:blipFill>
          <a:blip r:embed="rId3"/>
          <a:stretch>
            <a:fillRect/>
          </a:stretch>
        </p:blipFill>
        <p:spPr>
          <a:xfrm>
            <a:off x="1343472" y="548680"/>
            <a:ext cx="4364039" cy="4464496"/>
          </a:xfrm>
          <a:prstGeom prst="rect">
            <a:avLst/>
          </a:prstGeom>
        </p:spPr>
      </p:pic>
    </p:spTree>
    <p:extLst>
      <p:ext uri="{BB962C8B-B14F-4D97-AF65-F5344CB8AC3E}">
        <p14:creationId xmlns:p14="http://schemas.microsoft.com/office/powerpoint/2010/main" val="361676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rtl="0"/>
            <a:r>
              <a:rPr lang="nl-NL" sz="4400" dirty="0" err="1">
                <a:latin typeface="SimHei" panose="02010609060101010101" pitchFamily="49" charset="-122"/>
                <a:ea typeface="SimHei" panose="02010609060101010101" pitchFamily="49" charset="-122"/>
              </a:rPr>
              <a:t>Tynker</a:t>
            </a:r>
            <a:endParaRPr lang="nl-NL" sz="4400" dirty="0">
              <a:latin typeface="SimHei" panose="02010609060101010101" pitchFamily="49" charset="-122"/>
              <a:ea typeface="SimHei" panose="02010609060101010101" pitchFamily="49" charset="-122"/>
            </a:endParaRPr>
          </a:p>
        </p:txBody>
      </p:sp>
      <p:sp>
        <p:nvSpPr>
          <p:cNvPr id="5" name="Tijdelijke aanduiding voor tekst 4">
            <a:extLst>
              <a:ext uri="{FF2B5EF4-FFF2-40B4-BE49-F238E27FC236}">
                <a16:creationId xmlns:a16="http://schemas.microsoft.com/office/drawing/2014/main" id="{9415B471-2A3F-481A-B6B6-F607F602EFB8}"/>
              </a:ext>
            </a:extLst>
          </p:cNvPr>
          <p:cNvSpPr>
            <a:spLocks noGrp="1"/>
          </p:cNvSpPr>
          <p:nvPr>
            <p:ph type="body" sz="half" idx="2"/>
          </p:nvPr>
        </p:nvSpPr>
        <p:spPr>
          <a:xfrm>
            <a:off x="7010400" y="1874520"/>
            <a:ext cx="4342184" cy="3138656"/>
          </a:xfrm>
        </p:spPr>
        <p:txBody>
          <a:bodyPr>
            <a:normAutofit fontScale="92500" lnSpcReduction="20000"/>
          </a:bodyPr>
          <a:lstStyle/>
          <a:p>
            <a:pPr algn="just">
              <a:lnSpc>
                <a:spcPct val="120000"/>
              </a:lnSpc>
              <a:spcAft>
                <a:spcPts val="0"/>
              </a:spcAft>
            </a:pPr>
            <a:r>
              <a:rPr lang="nl-BE" dirty="0" err="1">
                <a:latin typeface="SimHei" panose="02010609060101010101" pitchFamily="49" charset="-122"/>
                <a:ea typeface="SimHei" panose="02010609060101010101" pitchFamily="49" charset="-122"/>
              </a:rPr>
              <a:t>Tynker</a:t>
            </a:r>
            <a:r>
              <a:rPr lang="nl-BE" dirty="0">
                <a:latin typeface="SimHei" panose="02010609060101010101" pitchFamily="49" charset="-122"/>
                <a:ea typeface="SimHei" panose="02010609060101010101" pitchFamily="49" charset="-122"/>
              </a:rPr>
              <a:t> is een educatief programmeerplatform gericht op het leren van kinderen om spellen en programma's te maken. In plaats van de broncode te typen, sleept u visueel blokken code en klikt u ze samen. </a:t>
            </a:r>
          </a:p>
          <a:p>
            <a:pPr algn="just">
              <a:lnSpc>
                <a:spcPct val="120000"/>
              </a:lnSpc>
              <a:spcAft>
                <a:spcPts val="0"/>
              </a:spcAft>
            </a:pPr>
            <a:endParaRPr lang="nl-BE" b="1" dirty="0">
              <a:latin typeface="SimHei" panose="02010609060101010101" pitchFamily="49" charset="-122"/>
              <a:ea typeface="SimHei" panose="02010609060101010101" pitchFamily="49" charset="-122"/>
            </a:endParaRPr>
          </a:p>
          <a:p>
            <a:r>
              <a:rPr lang="nl-BE" sz="1900" b="1" dirty="0">
                <a:latin typeface="SimHei" panose="02010609060101010101" pitchFamily="49" charset="-122"/>
                <a:ea typeface="SimHei" panose="02010609060101010101" pitchFamily="49" charset="-122"/>
              </a:rPr>
              <a:t>Leeftijd: </a:t>
            </a:r>
            <a:r>
              <a:rPr lang="nl-BE" sz="1900" dirty="0">
                <a:latin typeface="SimHei" panose="02010609060101010101" pitchFamily="49" charset="-122"/>
                <a:ea typeface="SimHei" panose="02010609060101010101" pitchFamily="49" charset="-122"/>
              </a:rPr>
              <a:t>Vanaf 10 jaar</a:t>
            </a:r>
          </a:p>
          <a:p>
            <a:r>
              <a:rPr lang="nl-BE" sz="1900" b="1" dirty="0">
                <a:latin typeface="SimHei" panose="02010609060101010101" pitchFamily="49" charset="-122"/>
                <a:ea typeface="SimHei" panose="02010609060101010101" pitchFamily="49" charset="-122"/>
              </a:rPr>
              <a:t>Taal: </a:t>
            </a:r>
            <a:r>
              <a:rPr lang="nl-BE" sz="1900" dirty="0">
                <a:latin typeface="SimHei" panose="02010609060101010101" pitchFamily="49" charset="-122"/>
                <a:ea typeface="SimHei" panose="02010609060101010101" pitchFamily="49" charset="-122"/>
              </a:rPr>
              <a:t>Nederlands</a:t>
            </a:r>
          </a:p>
          <a:p>
            <a:r>
              <a:rPr lang="nl-BE" sz="1900" b="1" dirty="0">
                <a:latin typeface="SimHei" panose="02010609060101010101" pitchFamily="49" charset="-122"/>
                <a:ea typeface="SimHei" panose="02010609060101010101" pitchFamily="49" charset="-122"/>
              </a:rPr>
              <a:t>Prijs: </a:t>
            </a:r>
            <a:r>
              <a:rPr lang="nl-BE" sz="1900" dirty="0">
                <a:latin typeface="SimHei" panose="02010609060101010101" pitchFamily="49" charset="-122"/>
                <a:ea typeface="SimHei" panose="02010609060101010101" pitchFamily="49" charset="-122"/>
              </a:rPr>
              <a:t>Gratis</a:t>
            </a:r>
          </a:p>
          <a:p>
            <a:endParaRPr lang="nl-BE" dirty="0"/>
          </a:p>
        </p:txBody>
      </p:sp>
      <p:pic>
        <p:nvPicPr>
          <p:cNvPr id="6" name="Afbeelding 5" descr="Afbeelding met tekening&#10;&#10;Automatisch gegenereerde beschrijving">
            <a:extLst>
              <a:ext uri="{FF2B5EF4-FFF2-40B4-BE49-F238E27FC236}">
                <a16:creationId xmlns:a16="http://schemas.microsoft.com/office/drawing/2014/main" id="{36F6261C-861C-4439-B899-D51C726E33AD}"/>
              </a:ext>
            </a:extLst>
          </p:cNvPr>
          <p:cNvPicPr>
            <a:picLocks noChangeAspect="1"/>
          </p:cNvPicPr>
          <p:nvPr/>
        </p:nvPicPr>
        <p:blipFill>
          <a:blip r:embed="rId3"/>
          <a:stretch>
            <a:fillRect/>
          </a:stretch>
        </p:blipFill>
        <p:spPr>
          <a:xfrm>
            <a:off x="1199456" y="2060848"/>
            <a:ext cx="4793171" cy="2520280"/>
          </a:xfrm>
          <a:prstGeom prst="rect">
            <a:avLst/>
          </a:prstGeom>
        </p:spPr>
      </p:pic>
    </p:spTree>
    <p:extLst>
      <p:ext uri="{BB962C8B-B14F-4D97-AF65-F5344CB8AC3E}">
        <p14:creationId xmlns:p14="http://schemas.microsoft.com/office/powerpoint/2010/main" val="426342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chermafbeelding, elektronica, computer&#10;&#10;Automatisch gegenereerde beschrijving">
            <a:extLst>
              <a:ext uri="{FF2B5EF4-FFF2-40B4-BE49-F238E27FC236}">
                <a16:creationId xmlns:a16="http://schemas.microsoft.com/office/drawing/2014/main" id="{E1F5BCBE-515F-495B-905D-DB1DCC8E5A6A}"/>
              </a:ext>
            </a:extLst>
          </p:cNvPr>
          <p:cNvPicPr>
            <a:picLocks noChangeAspect="1"/>
          </p:cNvPicPr>
          <p:nvPr/>
        </p:nvPicPr>
        <p:blipFill>
          <a:blip r:embed="rId2"/>
          <a:stretch>
            <a:fillRect/>
          </a:stretch>
        </p:blipFill>
        <p:spPr>
          <a:xfrm>
            <a:off x="1847528" y="692696"/>
            <a:ext cx="7488832" cy="4849019"/>
          </a:xfrm>
          <a:prstGeom prst="rect">
            <a:avLst/>
          </a:prstGeom>
        </p:spPr>
      </p:pic>
    </p:spTree>
    <p:extLst>
      <p:ext uri="{BB962C8B-B14F-4D97-AF65-F5344CB8AC3E}">
        <p14:creationId xmlns:p14="http://schemas.microsoft.com/office/powerpoint/2010/main" val="27790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9831897" y="869925"/>
            <a:ext cx="2133600" cy="924272"/>
          </a:xfrm>
        </p:spPr>
        <p:txBody>
          <a:bodyPr rtlCol="0">
            <a:normAutofit/>
          </a:bodyPr>
          <a:lstStyle/>
          <a:p>
            <a:pPr rtl="0"/>
            <a:r>
              <a:rPr lang="nl-NL" sz="4000" dirty="0">
                <a:latin typeface="SimHei" panose="02010609060101010101" pitchFamily="49" charset="-122"/>
                <a:ea typeface="SimHei" panose="02010609060101010101" pitchFamily="49" charset="-122"/>
              </a:rPr>
              <a:t>Robots</a:t>
            </a:r>
          </a:p>
        </p:txBody>
      </p:sp>
      <p:pic>
        <p:nvPicPr>
          <p:cNvPr id="18" name="Tijdelijke aanduiding voor afbeelding 17">
            <a:extLst>
              <a:ext uri="{FF2B5EF4-FFF2-40B4-BE49-F238E27FC236}">
                <a16:creationId xmlns:a16="http://schemas.microsoft.com/office/drawing/2014/main" id="{CDDC1223-5967-4953-9C6A-124849598821}"/>
              </a:ext>
            </a:extLst>
          </p:cNvPr>
          <p:cNvPicPr>
            <a:picLocks noGrp="1" noChangeAspect="1"/>
          </p:cNvPicPr>
          <p:nvPr>
            <p:ph type="pic" sz="quarter" idx="13"/>
          </p:nvPr>
        </p:nvPicPr>
        <p:blipFill>
          <a:blip r:embed="rId3"/>
          <a:srcRect t="3945" b="3945"/>
          <a:stretch>
            <a:fillRect/>
          </a:stretch>
        </p:blipFill>
        <p:spPr>
          <a:xfrm>
            <a:off x="4424363" y="436563"/>
            <a:ext cx="4748212" cy="2676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Tijdelijke aanduiding voor afbeelding 18">
            <a:extLst>
              <a:ext uri="{FF2B5EF4-FFF2-40B4-BE49-F238E27FC236}">
                <a16:creationId xmlns:a16="http://schemas.microsoft.com/office/drawing/2014/main" id="{ADB819FF-4A18-4B4F-8C5D-A1ABC0AB1A87}"/>
              </a:ext>
            </a:extLst>
          </p:cNvPr>
          <p:cNvPicPr>
            <a:picLocks noGrp="1"/>
          </p:cNvPicPr>
          <p:nvPr>
            <p:ph type="pic" sz="quarter" idx="17"/>
          </p:nvPr>
        </p:nvPicPr>
        <p:blipFill rotWithShape="1">
          <a:blip r:embed="rId4"/>
          <a:srcRect t="20579" b="20579"/>
          <a:stretch/>
        </p:blipFill>
        <p:spPr>
          <a:xfrm>
            <a:off x="1012825" y="4725988"/>
            <a:ext cx="2752725" cy="158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Afbeelding 10">
            <a:extLst>
              <a:ext uri="{FF2B5EF4-FFF2-40B4-BE49-F238E27FC236}">
                <a16:creationId xmlns:a16="http://schemas.microsoft.com/office/drawing/2014/main" id="{3DE475C5-94F1-4165-858C-F1654A1E35AF}"/>
              </a:ext>
            </a:extLst>
          </p:cNvPr>
          <p:cNvPicPr>
            <a:picLocks noGrp="1" noChangeAspect="1" noChangeArrowheads="1"/>
          </p:cNvPicPr>
          <p:nvPr>
            <p:ph type="pic" sz="quarter" idx="15"/>
          </p:nvPr>
        </p:nvPicPr>
        <p:blipFill>
          <a:blip r:embed="rId5">
            <a:extLst>
              <a:ext uri="{28A0092B-C50C-407E-A947-70E740481C1C}">
                <a14:useLocalDpi xmlns:a14="http://schemas.microsoft.com/office/drawing/2010/main" val="0"/>
              </a:ext>
            </a:extLst>
          </a:blip>
          <a:srcRect t="11608" b="11608"/>
          <a:stretch>
            <a:fillRect/>
          </a:stretch>
        </p:blipFill>
        <p:spPr bwMode="auto">
          <a:xfrm>
            <a:off x="1012825" y="538163"/>
            <a:ext cx="2752725" cy="158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afbeelding 4">
            <a:extLst>
              <a:ext uri="{FF2B5EF4-FFF2-40B4-BE49-F238E27FC236}">
                <a16:creationId xmlns:a16="http://schemas.microsoft.com/office/drawing/2014/main" id="{2D3881E9-81E7-45EA-B43B-A9681B938368}"/>
              </a:ext>
            </a:extLst>
          </p:cNvPr>
          <p:cNvPicPr>
            <a:picLocks noGrp="1" noChangeAspect="1"/>
          </p:cNvPicPr>
          <p:nvPr>
            <p:ph type="pic" sz="quarter" idx="16"/>
          </p:nvPr>
        </p:nvPicPr>
        <p:blipFill>
          <a:blip r:embed="rId6"/>
          <a:srcRect t="21165" b="21165"/>
          <a:stretch>
            <a:fillRect/>
          </a:stretch>
        </p:blipFill>
        <p:spPr/>
      </p:pic>
      <p:pic>
        <p:nvPicPr>
          <p:cNvPr id="6" name="Tijdelijke aanduiding voor afbeelding 5" descr="Afbeelding met teken, voedsel&#10;&#10;Automatisch gegenereerde beschrijving">
            <a:extLst>
              <a:ext uri="{FF2B5EF4-FFF2-40B4-BE49-F238E27FC236}">
                <a16:creationId xmlns:a16="http://schemas.microsoft.com/office/drawing/2014/main" id="{CB292CB5-03D8-4D5C-A2AA-E6DA38B1B575}"/>
              </a:ext>
            </a:extLst>
          </p:cNvPr>
          <p:cNvPicPr>
            <a:picLocks noGrp="1" noChangeAspect="1"/>
          </p:cNvPicPr>
          <p:nvPr>
            <p:ph type="pic" sz="quarter" idx="18"/>
          </p:nvPr>
        </p:nvPicPr>
        <p:blipFill rotWithShape="1">
          <a:blip r:embed="rId7"/>
          <a:srcRect t="1706" b="592"/>
          <a:stretch/>
        </p:blipFill>
        <p:spPr>
          <a:xfrm>
            <a:off x="4424435" y="3619782"/>
            <a:ext cx="4748594" cy="2677481"/>
          </a:xfrm>
        </p:spPr>
      </p:pic>
    </p:spTree>
    <p:extLst>
      <p:ext uri="{BB962C8B-B14F-4D97-AF65-F5344CB8AC3E}">
        <p14:creationId xmlns:p14="http://schemas.microsoft.com/office/powerpoint/2010/main" val="316387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61B04-007E-4395-B441-AEE88B7B9A90}"/>
              </a:ext>
            </a:extLst>
          </p:cNvPr>
          <p:cNvSpPr>
            <a:spLocks noGrp="1"/>
          </p:cNvSpPr>
          <p:nvPr>
            <p:ph type="title"/>
          </p:nvPr>
        </p:nvSpPr>
        <p:spPr>
          <a:xfrm>
            <a:off x="1024337" y="404664"/>
            <a:ext cx="9829800" cy="1082674"/>
          </a:xfrm>
        </p:spPr>
        <p:txBody>
          <a:bodyPr>
            <a:normAutofit/>
          </a:bodyPr>
          <a:lstStyle/>
          <a:p>
            <a:r>
              <a:rPr lang="nl-BE" sz="4400" dirty="0">
                <a:latin typeface="SimHei" panose="02010609060101010101" pitchFamily="49" charset="-122"/>
                <a:ea typeface="SimHei" panose="02010609060101010101" pitchFamily="49" charset="-122"/>
              </a:rPr>
              <a:t>LEGO </a:t>
            </a:r>
            <a:r>
              <a:rPr lang="nl-BE" sz="4400" dirty="0" err="1">
                <a:latin typeface="SimHei" panose="02010609060101010101" pitchFamily="49" charset="-122"/>
                <a:ea typeface="SimHei" panose="02010609060101010101" pitchFamily="49" charset="-122"/>
              </a:rPr>
              <a:t>WeDo</a:t>
            </a:r>
            <a:r>
              <a:rPr lang="nl-BE" sz="4400" dirty="0">
                <a:latin typeface="SimHei" panose="02010609060101010101" pitchFamily="49" charset="-122"/>
                <a:ea typeface="SimHei" panose="02010609060101010101" pitchFamily="49" charset="-122"/>
              </a:rPr>
              <a:t> 2.0</a:t>
            </a:r>
          </a:p>
        </p:txBody>
      </p:sp>
      <p:sp>
        <p:nvSpPr>
          <p:cNvPr id="6" name="Tijdelijke aanduiding voor tekst 5">
            <a:extLst>
              <a:ext uri="{FF2B5EF4-FFF2-40B4-BE49-F238E27FC236}">
                <a16:creationId xmlns:a16="http://schemas.microsoft.com/office/drawing/2014/main" id="{50C6F813-87DA-4DEC-85E1-57464EDA169C}"/>
              </a:ext>
            </a:extLst>
          </p:cNvPr>
          <p:cNvSpPr>
            <a:spLocks noGrp="1"/>
          </p:cNvSpPr>
          <p:nvPr>
            <p:ph type="body" sz="half" idx="2"/>
          </p:nvPr>
        </p:nvSpPr>
        <p:spPr>
          <a:xfrm>
            <a:off x="7010400" y="1975122"/>
            <a:ext cx="4270176" cy="2966046"/>
          </a:xfrm>
        </p:spPr>
        <p:txBody>
          <a:bodyPr>
            <a:normAutofit fontScale="77500" lnSpcReduction="20000"/>
          </a:bodyPr>
          <a:lstStyle/>
          <a:p>
            <a:pPr algn="just">
              <a:lnSpc>
                <a:spcPct val="120000"/>
              </a:lnSpc>
            </a:pPr>
            <a:r>
              <a:rPr lang="nl-BE" sz="2200" dirty="0">
                <a:latin typeface="SimHei" panose="02010609060101010101" pitchFamily="49" charset="-122"/>
                <a:ea typeface="SimHei" panose="02010609060101010101" pitchFamily="49" charset="-122"/>
              </a:rPr>
              <a:t>Aan de hand van legoblokken bouwen kinderen kleine robots, die ze later programmeren</a:t>
            </a:r>
            <a:r>
              <a:rPr lang="en-US" sz="2200" dirty="0">
                <a:latin typeface="SimHei" panose="02010609060101010101" pitchFamily="49" charset="-122"/>
                <a:ea typeface="SimHei" panose="02010609060101010101" pitchFamily="49" charset="-122"/>
              </a:rPr>
              <a:t>. Met </a:t>
            </a:r>
            <a:r>
              <a:rPr lang="en-US" sz="2200" dirty="0" err="1">
                <a:latin typeface="SimHei" panose="02010609060101010101" pitchFamily="49" charset="-122"/>
                <a:ea typeface="SimHei" panose="02010609060101010101" pitchFamily="49" charset="-122"/>
              </a:rPr>
              <a:t>een</a:t>
            </a:r>
            <a:r>
              <a:rPr lang="en-US" sz="2200" dirty="0">
                <a:latin typeface="SimHei" panose="02010609060101010101" pitchFamily="49" charset="-122"/>
                <a:ea typeface="SimHei" panose="02010609060101010101" pitchFamily="49" charset="-122"/>
              </a:rPr>
              <a:t> </a:t>
            </a:r>
            <a:r>
              <a:rPr lang="en-US" sz="2200" dirty="0" err="1">
                <a:latin typeface="SimHei" panose="02010609060101010101" pitchFamily="49" charset="-122"/>
                <a:ea typeface="SimHei" panose="02010609060101010101" pitchFamily="49" charset="-122"/>
              </a:rPr>
              <a:t>duidelijke</a:t>
            </a:r>
            <a:r>
              <a:rPr lang="en-US" sz="2200" dirty="0">
                <a:latin typeface="SimHei" panose="02010609060101010101" pitchFamily="49" charset="-122"/>
                <a:ea typeface="SimHei" panose="02010609060101010101" pitchFamily="49" charset="-122"/>
              </a:rPr>
              <a:t> </a:t>
            </a:r>
            <a:r>
              <a:rPr lang="en-US" sz="2200" dirty="0" err="1">
                <a:latin typeface="SimHei" panose="02010609060101010101" pitchFamily="49" charset="-122"/>
                <a:ea typeface="SimHei" panose="02010609060101010101" pitchFamily="49" charset="-122"/>
              </a:rPr>
              <a:t>stappenplan</a:t>
            </a:r>
            <a:r>
              <a:rPr lang="en-US" sz="2200" dirty="0">
                <a:latin typeface="SimHei" panose="02010609060101010101" pitchFamily="49" charset="-122"/>
                <a:ea typeface="SimHei" panose="02010609060101010101" pitchFamily="49" charset="-122"/>
              </a:rPr>
              <a:t> </a:t>
            </a:r>
            <a:r>
              <a:rPr lang="en-US" sz="2200" dirty="0" err="1">
                <a:latin typeface="SimHei" panose="02010609060101010101" pitchFamily="49" charset="-122"/>
                <a:ea typeface="SimHei" panose="02010609060101010101" pitchFamily="49" charset="-122"/>
              </a:rPr>
              <a:t>leren</a:t>
            </a:r>
            <a:r>
              <a:rPr lang="en-US" sz="2200" dirty="0">
                <a:latin typeface="SimHei" panose="02010609060101010101" pitchFamily="49" charset="-122"/>
                <a:ea typeface="SimHei" panose="02010609060101010101" pitchFamily="49" charset="-122"/>
              </a:rPr>
              <a:t> </a:t>
            </a:r>
            <a:r>
              <a:rPr lang="en-US" sz="2200" dirty="0" err="1">
                <a:latin typeface="SimHei" panose="02010609060101010101" pitchFamily="49" charset="-122"/>
                <a:ea typeface="SimHei" panose="02010609060101010101" pitchFamily="49" charset="-122"/>
              </a:rPr>
              <a:t>kinderen</a:t>
            </a:r>
            <a:r>
              <a:rPr lang="en-US" sz="2200" dirty="0">
                <a:latin typeface="SimHei" panose="02010609060101010101" pitchFamily="49" charset="-122"/>
                <a:ea typeface="SimHei" panose="02010609060101010101" pitchFamily="49" charset="-122"/>
              </a:rPr>
              <a:t> </a:t>
            </a:r>
            <a:r>
              <a:rPr lang="en-US" sz="2200" dirty="0" err="1">
                <a:latin typeface="SimHei" panose="02010609060101010101" pitchFamily="49" charset="-122"/>
                <a:ea typeface="SimHei" panose="02010609060101010101" pitchFamily="49" charset="-122"/>
              </a:rPr>
              <a:t>stapgewijs</a:t>
            </a:r>
            <a:r>
              <a:rPr lang="en-US" sz="2200" dirty="0">
                <a:latin typeface="SimHei" panose="02010609060101010101" pitchFamily="49" charset="-122"/>
                <a:ea typeface="SimHei" panose="02010609060101010101" pitchFamily="49" charset="-122"/>
              </a:rPr>
              <a:t> </a:t>
            </a:r>
            <a:r>
              <a:rPr lang="en-US" sz="2200" dirty="0" err="1">
                <a:latin typeface="SimHei" panose="02010609060101010101" pitchFamily="49" charset="-122"/>
                <a:ea typeface="SimHei" panose="02010609060101010101" pitchFamily="49" charset="-122"/>
              </a:rPr>
              <a:t>bouwend</a:t>
            </a:r>
            <a:r>
              <a:rPr lang="en-US" sz="2200" dirty="0">
                <a:latin typeface="SimHei" panose="02010609060101010101" pitchFamily="49" charset="-122"/>
                <a:ea typeface="SimHei" panose="02010609060101010101" pitchFamily="49" charset="-122"/>
              </a:rPr>
              <a:t> </a:t>
            </a:r>
            <a:r>
              <a:rPr lang="en-US" sz="2200" dirty="0" err="1">
                <a:latin typeface="SimHei" panose="02010609060101010101" pitchFamily="49" charset="-122"/>
                <a:ea typeface="SimHei" panose="02010609060101010101" pitchFamily="49" charset="-122"/>
              </a:rPr>
              <a:t>programmeren</a:t>
            </a:r>
            <a:r>
              <a:rPr lang="en-US" sz="2200" dirty="0">
                <a:latin typeface="SimHei" panose="02010609060101010101" pitchFamily="49" charset="-122"/>
                <a:ea typeface="SimHei" panose="02010609060101010101" pitchFamily="49" charset="-122"/>
              </a:rPr>
              <a:t>.  </a:t>
            </a:r>
          </a:p>
          <a:p>
            <a:pPr algn="just">
              <a:lnSpc>
                <a:spcPct val="120000"/>
              </a:lnSpc>
            </a:pPr>
            <a:endParaRPr lang="en-US" sz="2200" dirty="0">
              <a:latin typeface="SimHei" panose="02010609060101010101" pitchFamily="49" charset="-122"/>
              <a:ea typeface="SimHei" panose="02010609060101010101" pitchFamily="49" charset="-122"/>
            </a:endParaRPr>
          </a:p>
          <a:p>
            <a:pPr algn="just"/>
            <a:r>
              <a:rPr lang="nl-BE" sz="2200" b="1" dirty="0">
                <a:latin typeface="SimHei" panose="02010609060101010101" pitchFamily="49" charset="-122"/>
                <a:ea typeface="SimHei" panose="02010609060101010101" pitchFamily="49" charset="-122"/>
              </a:rPr>
              <a:t>Leeftijd: </a:t>
            </a:r>
            <a:r>
              <a:rPr lang="nl-BE" sz="2200" dirty="0">
                <a:latin typeface="SimHei" panose="02010609060101010101" pitchFamily="49" charset="-122"/>
                <a:ea typeface="SimHei" panose="02010609060101010101" pitchFamily="49" charset="-122"/>
              </a:rPr>
              <a:t>Vanaf 10 jaar</a:t>
            </a:r>
          </a:p>
          <a:p>
            <a:pPr algn="just"/>
            <a:r>
              <a:rPr lang="nl-BE" sz="2200" b="1" dirty="0">
                <a:latin typeface="SimHei" panose="02010609060101010101" pitchFamily="49" charset="-122"/>
                <a:ea typeface="SimHei" panose="02010609060101010101" pitchFamily="49" charset="-122"/>
              </a:rPr>
              <a:t>Taal: </a:t>
            </a:r>
            <a:r>
              <a:rPr lang="nl-BE" sz="2200" dirty="0">
                <a:latin typeface="SimHei" panose="02010609060101010101" pitchFamily="49" charset="-122"/>
                <a:ea typeface="SimHei" panose="02010609060101010101" pitchFamily="49" charset="-122"/>
              </a:rPr>
              <a:t>Nederlands</a:t>
            </a:r>
          </a:p>
          <a:p>
            <a:pPr algn="just"/>
            <a:r>
              <a:rPr lang="nl-BE" sz="2200" b="1" dirty="0">
                <a:latin typeface="SimHei" panose="02010609060101010101" pitchFamily="49" charset="-122"/>
                <a:ea typeface="SimHei" panose="02010609060101010101" pitchFamily="49" charset="-122"/>
              </a:rPr>
              <a:t>Prijs: </a:t>
            </a:r>
            <a:r>
              <a:rPr lang="nl-BE" sz="2200" dirty="0">
                <a:latin typeface="SimHei" panose="02010609060101010101" pitchFamily="49" charset="-122"/>
                <a:ea typeface="SimHei" panose="02010609060101010101" pitchFamily="49" charset="-122"/>
              </a:rPr>
              <a:t>Gratis</a:t>
            </a:r>
          </a:p>
          <a:p>
            <a:endParaRPr lang="en-US" sz="2000" dirty="0">
              <a:latin typeface="SimHei" panose="02010609060101010101" pitchFamily="49" charset="-122"/>
              <a:ea typeface="SimHei" panose="02010609060101010101" pitchFamily="49" charset="-122"/>
            </a:endParaRPr>
          </a:p>
          <a:p>
            <a:endParaRPr lang="nl-BE" sz="2000" dirty="0"/>
          </a:p>
        </p:txBody>
      </p:sp>
      <p:pic>
        <p:nvPicPr>
          <p:cNvPr id="4" name="Afbeelding 3">
            <a:extLst>
              <a:ext uri="{FF2B5EF4-FFF2-40B4-BE49-F238E27FC236}">
                <a16:creationId xmlns:a16="http://schemas.microsoft.com/office/drawing/2014/main" id="{B85C6A7F-1458-4CE9-813B-E71EA03B5E37}"/>
              </a:ext>
            </a:extLst>
          </p:cNvPr>
          <p:cNvPicPr>
            <a:picLocks noChangeAspect="1"/>
          </p:cNvPicPr>
          <p:nvPr/>
        </p:nvPicPr>
        <p:blipFill>
          <a:blip r:embed="rId3"/>
          <a:stretch>
            <a:fillRect/>
          </a:stretch>
        </p:blipFill>
        <p:spPr>
          <a:xfrm>
            <a:off x="1024337" y="1975123"/>
            <a:ext cx="5071663" cy="27363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7816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95A3B943-DEFC-4418-A9C2-D0EBE257EC6D}"/>
              </a:ext>
            </a:extLst>
          </p:cNvPr>
          <p:cNvSpPr txBox="1"/>
          <p:nvPr/>
        </p:nvSpPr>
        <p:spPr>
          <a:xfrm>
            <a:off x="335360" y="2060848"/>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Werkblad</a:t>
            </a:r>
            <a:endParaRPr lang="nl-BE" dirty="0">
              <a:latin typeface="SimHei" panose="02010609060101010101" pitchFamily="49" charset="-122"/>
              <a:ea typeface="SimHei" panose="02010609060101010101" pitchFamily="49" charset="-122"/>
            </a:endParaRPr>
          </a:p>
        </p:txBody>
      </p:sp>
      <p:sp>
        <p:nvSpPr>
          <p:cNvPr id="8" name="Tekstvak 7">
            <a:extLst>
              <a:ext uri="{FF2B5EF4-FFF2-40B4-BE49-F238E27FC236}">
                <a16:creationId xmlns:a16="http://schemas.microsoft.com/office/drawing/2014/main" id="{1E659631-606B-4737-B974-F2E9BDD40E2D}"/>
              </a:ext>
            </a:extLst>
          </p:cNvPr>
          <p:cNvSpPr txBox="1"/>
          <p:nvPr/>
        </p:nvSpPr>
        <p:spPr>
          <a:xfrm>
            <a:off x="4907868" y="5618945"/>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Werkblokken</a:t>
            </a:r>
          </a:p>
        </p:txBody>
      </p:sp>
      <p:pic>
        <p:nvPicPr>
          <p:cNvPr id="6146" name="Picture 2" descr="Afbeeldingsresultaat voor lego wedo 2.0 app">
            <a:extLst>
              <a:ext uri="{FF2B5EF4-FFF2-40B4-BE49-F238E27FC236}">
                <a16:creationId xmlns:a16="http://schemas.microsoft.com/office/drawing/2014/main" id="{EF39DA42-88D7-45A2-841D-2D29A1EB86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00" r="12000"/>
          <a:stretch/>
        </p:blipFill>
        <p:spPr bwMode="auto">
          <a:xfrm>
            <a:off x="1991544" y="899428"/>
            <a:ext cx="7344816" cy="4515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39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title"/>
          </p:nvPr>
        </p:nvSpPr>
        <p:spPr>
          <a:xfrm>
            <a:off x="838200" y="332656"/>
            <a:ext cx="9829800" cy="111514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7030A0"/>
              </a:buClr>
              <a:buSzPts val="4400"/>
              <a:buFont typeface="SimHei"/>
              <a:buNone/>
            </a:pPr>
            <a:r>
              <a:rPr lang="nl-BE" sz="4400" dirty="0" err="1">
                <a:solidFill>
                  <a:srgbClr val="7030A0"/>
                </a:solidFill>
                <a:latin typeface="SimHei"/>
                <a:ea typeface="SimHei"/>
                <a:cs typeface="SimHei"/>
                <a:sym typeface="SimHei"/>
              </a:rPr>
              <a:t>Fyxxi</a:t>
            </a:r>
            <a:r>
              <a:rPr lang="nl-BE" sz="4400" dirty="0">
                <a:solidFill>
                  <a:srgbClr val="7030A0"/>
                </a:solidFill>
                <a:latin typeface="SimHei"/>
                <a:ea typeface="SimHei"/>
                <a:cs typeface="SimHei"/>
                <a:sym typeface="SimHei"/>
              </a:rPr>
              <a:t>-lab</a:t>
            </a:r>
            <a:endParaRPr dirty="0"/>
          </a:p>
        </p:txBody>
      </p:sp>
      <p:sp>
        <p:nvSpPr>
          <p:cNvPr id="128" name="Google Shape;128;p2"/>
          <p:cNvSpPr txBox="1">
            <a:spLocks noGrp="1"/>
          </p:cNvSpPr>
          <p:nvPr>
            <p:ph type="body" idx="1"/>
          </p:nvPr>
        </p:nvSpPr>
        <p:spPr>
          <a:xfrm>
            <a:off x="6531975" y="1828800"/>
            <a:ext cx="4855200" cy="3184325"/>
          </a:xfrm>
          <a:prstGeom prst="rect">
            <a:avLst/>
          </a:prstGeom>
          <a:noFill/>
          <a:ln>
            <a:noFill/>
          </a:ln>
        </p:spPr>
        <p:txBody>
          <a:bodyPr spcFirstLastPara="1" wrap="square" lIns="91425" tIns="45700" rIns="91425" bIns="45700" anchor="t" anchorCtr="0">
            <a:normAutofit fontScale="85000" lnSpcReduction="20000"/>
          </a:bodyPr>
          <a:lstStyle/>
          <a:p>
            <a:pPr marL="0" lvl="0" indent="0" algn="just" rtl="0">
              <a:lnSpc>
                <a:spcPct val="120000"/>
              </a:lnSpc>
              <a:spcBef>
                <a:spcPts val="0"/>
              </a:spcBef>
              <a:spcAft>
                <a:spcPts val="0"/>
              </a:spcAft>
              <a:buClr>
                <a:schemeClr val="dk1"/>
              </a:buClr>
              <a:buSzPts val="2200"/>
              <a:buNone/>
            </a:pPr>
            <a:r>
              <a:rPr lang="nl-BE" sz="2200" dirty="0">
                <a:latin typeface="SimHei"/>
                <a:ea typeface="SimHei"/>
                <a:cs typeface="SimHei"/>
                <a:sym typeface="SimHei"/>
              </a:rPr>
              <a:t>In </a:t>
            </a:r>
            <a:r>
              <a:rPr lang="nl-BE" sz="2200" b="1" dirty="0">
                <a:latin typeface="SimHei"/>
                <a:ea typeface="SimHei"/>
                <a:cs typeface="SimHei"/>
                <a:sym typeface="SimHei"/>
              </a:rPr>
              <a:t>Gent</a:t>
            </a:r>
            <a:r>
              <a:rPr lang="nl-BE" sz="2200" dirty="0">
                <a:latin typeface="SimHei"/>
                <a:ea typeface="SimHei"/>
                <a:cs typeface="SimHei"/>
                <a:sym typeface="SimHei"/>
              </a:rPr>
              <a:t> bezoeken kinderen van </a:t>
            </a:r>
            <a:r>
              <a:rPr lang="nl-BE" sz="2200" b="1" dirty="0">
                <a:latin typeface="SimHei"/>
                <a:ea typeface="SimHei"/>
                <a:cs typeface="SimHei"/>
                <a:sym typeface="SimHei"/>
              </a:rPr>
              <a:t>5 tot 18 jaar</a:t>
            </a:r>
            <a:r>
              <a:rPr lang="nl-BE" sz="2200" dirty="0">
                <a:latin typeface="SimHei"/>
                <a:ea typeface="SimHei"/>
                <a:cs typeface="SimHei"/>
                <a:sym typeface="SimHei"/>
              </a:rPr>
              <a:t> het </a:t>
            </a:r>
            <a:r>
              <a:rPr lang="nl-BE" sz="2200" dirty="0" err="1">
                <a:latin typeface="SimHei"/>
                <a:ea typeface="SimHei"/>
                <a:cs typeface="SimHei"/>
                <a:sym typeface="SimHei"/>
              </a:rPr>
              <a:t>Fyxxi</a:t>
            </a:r>
            <a:r>
              <a:rPr lang="nl-BE" sz="2200" dirty="0">
                <a:latin typeface="SimHei"/>
                <a:ea typeface="SimHei"/>
                <a:cs typeface="SimHei"/>
                <a:sym typeface="SimHei"/>
              </a:rPr>
              <a:t>-lab met hun leerkracht. </a:t>
            </a:r>
            <a:endParaRPr dirty="0"/>
          </a:p>
          <a:p>
            <a:pPr marL="0" lvl="0" indent="0" algn="just">
              <a:lnSpc>
                <a:spcPct val="120000"/>
              </a:lnSpc>
              <a:buSzPts val="2200"/>
            </a:pPr>
            <a:r>
              <a:rPr lang="nl-BE" sz="2200" dirty="0">
                <a:latin typeface="SimHei"/>
                <a:ea typeface="SimHei"/>
                <a:cs typeface="SimHei"/>
                <a:sym typeface="SimHei"/>
              </a:rPr>
              <a:t>We organiseren praktijkgerichte workshops:</a:t>
            </a:r>
          </a:p>
          <a:p>
            <a:pPr marL="342900" lvl="0" indent="-342900" algn="just">
              <a:lnSpc>
                <a:spcPct val="120000"/>
              </a:lnSpc>
              <a:buSzPts val="2200"/>
              <a:buFontTx/>
              <a:buChar char="-"/>
            </a:pPr>
            <a:r>
              <a:rPr lang="nl-BE" sz="2200" dirty="0">
                <a:latin typeface="SimHei"/>
                <a:ea typeface="SimHei"/>
                <a:sym typeface="SimHei"/>
              </a:rPr>
              <a:t>Binnen de schooluren voor klassen</a:t>
            </a:r>
          </a:p>
          <a:p>
            <a:pPr marL="342900" lvl="0" indent="-342900" algn="just">
              <a:lnSpc>
                <a:spcPct val="120000"/>
              </a:lnSpc>
              <a:buSzPts val="2200"/>
              <a:buFontTx/>
              <a:buChar char="-"/>
            </a:pPr>
            <a:r>
              <a:rPr lang="nl-BE" sz="2200" dirty="0">
                <a:latin typeface="SimHei"/>
                <a:ea typeface="SimHei"/>
                <a:sym typeface="SimHei"/>
              </a:rPr>
              <a:t>Voor leerkrachten </a:t>
            </a:r>
          </a:p>
          <a:p>
            <a:pPr marL="342900" lvl="0" indent="-342900" algn="just">
              <a:lnSpc>
                <a:spcPct val="120000"/>
              </a:lnSpc>
              <a:buSzPts val="2200"/>
              <a:buFontTx/>
              <a:buChar char="-"/>
            </a:pPr>
            <a:r>
              <a:rPr lang="nl-BE" sz="2200" dirty="0">
                <a:latin typeface="SimHei"/>
                <a:ea typeface="SimHei"/>
                <a:sym typeface="SimHei"/>
              </a:rPr>
              <a:t>Buiten de school </a:t>
            </a:r>
          </a:p>
          <a:p>
            <a:pPr marL="0" lvl="0" indent="0" algn="just" rtl="0">
              <a:lnSpc>
                <a:spcPct val="120000"/>
              </a:lnSpc>
              <a:spcBef>
                <a:spcPts val="1200"/>
              </a:spcBef>
              <a:spcAft>
                <a:spcPts val="0"/>
              </a:spcAft>
              <a:buClr>
                <a:schemeClr val="dk1"/>
              </a:buClr>
              <a:buSzPts val="2200"/>
              <a:buNone/>
            </a:pPr>
            <a:r>
              <a:rPr lang="nl-BE" sz="2200" dirty="0">
                <a:latin typeface="SimHei"/>
                <a:ea typeface="SimHei"/>
                <a:sym typeface="SimHei"/>
              </a:rPr>
              <a:t>Bezoek </a:t>
            </a:r>
            <a:r>
              <a:rPr lang="nl-BE" sz="2200" b="1" dirty="0">
                <a:latin typeface="SimHei"/>
                <a:ea typeface="SimHei"/>
                <a:sym typeface="SimHei"/>
                <a:hlinkClick r:id="rId3">
                  <a:extLst>
                    <a:ext uri="{A12FA001-AC4F-418D-AE19-62706E023703}">
                      <ahyp:hlinkClr xmlns:ahyp="http://schemas.microsoft.com/office/drawing/2018/hyperlinkcolor" val="tx"/>
                    </a:ext>
                  </a:extLst>
                </a:hlinkClick>
              </a:rPr>
              <a:t>www.fyxxi.be</a:t>
            </a:r>
            <a:endParaRPr lang="nl-BE" sz="2200" b="1" dirty="0">
              <a:latin typeface="SimHei"/>
              <a:ea typeface="SimHei"/>
              <a:sym typeface="SimHei"/>
            </a:endParaRPr>
          </a:p>
          <a:p>
            <a:pPr marL="0" lvl="0" indent="0" algn="just" rtl="0">
              <a:lnSpc>
                <a:spcPct val="90000"/>
              </a:lnSpc>
              <a:spcBef>
                <a:spcPts val="1200"/>
              </a:spcBef>
              <a:spcAft>
                <a:spcPts val="0"/>
              </a:spcAft>
              <a:buClr>
                <a:schemeClr val="dk1"/>
              </a:buClr>
              <a:buSzPts val="2200"/>
              <a:buNone/>
            </a:pPr>
            <a:endParaRPr lang="nl-BE" sz="2200" dirty="0">
              <a:latin typeface="SimHei"/>
              <a:ea typeface="SimHei"/>
              <a:cs typeface="SimHei"/>
              <a:sym typeface="SimHei"/>
            </a:endParaRPr>
          </a:p>
        </p:txBody>
      </p:sp>
      <p:pic>
        <p:nvPicPr>
          <p:cNvPr id="5" name="Tijdelijke aanduiding voor afbeelding 4" descr="Afbeelding met tekst&#10;&#10;Automatisch gegenereerde beschrijving">
            <a:extLst>
              <a:ext uri="{FF2B5EF4-FFF2-40B4-BE49-F238E27FC236}">
                <a16:creationId xmlns:a16="http://schemas.microsoft.com/office/drawing/2014/main" id="{B8059E1E-ECF7-42C8-8AC8-2E65B3D453B2}"/>
              </a:ext>
            </a:extLst>
          </p:cNvPr>
          <p:cNvPicPr>
            <a:picLocks noGrp="1" noChangeAspect="1"/>
          </p:cNvPicPr>
          <p:nvPr>
            <p:ph type="pic" idx="2"/>
          </p:nvPr>
        </p:nvPicPr>
        <p:blipFill>
          <a:blip r:embed="rId4"/>
          <a:srcRect t="5258" b="5258"/>
          <a:stretch>
            <a:fillRect/>
          </a:stretch>
        </p:blipFill>
        <p:spPr>
          <a:xfrm>
            <a:off x="1144547" y="1959557"/>
            <a:ext cx="4855200" cy="2746381"/>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61B04-007E-4395-B441-AEE88B7B9A90}"/>
              </a:ext>
            </a:extLst>
          </p:cNvPr>
          <p:cNvSpPr>
            <a:spLocks noGrp="1"/>
          </p:cNvSpPr>
          <p:nvPr>
            <p:ph type="title"/>
          </p:nvPr>
        </p:nvSpPr>
        <p:spPr>
          <a:xfrm>
            <a:off x="1024337" y="404664"/>
            <a:ext cx="9829800" cy="1082674"/>
          </a:xfrm>
        </p:spPr>
        <p:txBody>
          <a:bodyPr>
            <a:normAutofit/>
          </a:bodyPr>
          <a:lstStyle/>
          <a:p>
            <a:r>
              <a:rPr lang="nl-BE" sz="4400" dirty="0">
                <a:latin typeface="SimHei" panose="02010609060101010101" pitchFamily="49" charset="-122"/>
                <a:ea typeface="SimHei" panose="02010609060101010101" pitchFamily="49" charset="-122"/>
              </a:rPr>
              <a:t>LEGO </a:t>
            </a:r>
            <a:r>
              <a:rPr lang="nl-BE" sz="4400" dirty="0" err="1">
                <a:latin typeface="SimHei" panose="02010609060101010101" pitchFamily="49" charset="-122"/>
                <a:ea typeface="SimHei" panose="02010609060101010101" pitchFamily="49" charset="-122"/>
              </a:rPr>
              <a:t>MindStorm</a:t>
            </a:r>
            <a:r>
              <a:rPr lang="nl-BE" sz="4400" dirty="0">
                <a:latin typeface="SimHei" panose="02010609060101010101" pitchFamily="49" charset="-122"/>
                <a:ea typeface="SimHei" panose="02010609060101010101" pitchFamily="49" charset="-122"/>
              </a:rPr>
              <a:t> EV3</a:t>
            </a:r>
          </a:p>
        </p:txBody>
      </p:sp>
      <p:sp>
        <p:nvSpPr>
          <p:cNvPr id="6" name="Tijdelijke aanduiding voor tekst 5">
            <a:extLst>
              <a:ext uri="{FF2B5EF4-FFF2-40B4-BE49-F238E27FC236}">
                <a16:creationId xmlns:a16="http://schemas.microsoft.com/office/drawing/2014/main" id="{50C6F813-87DA-4DEC-85E1-57464EDA169C}"/>
              </a:ext>
            </a:extLst>
          </p:cNvPr>
          <p:cNvSpPr>
            <a:spLocks noGrp="1"/>
          </p:cNvSpPr>
          <p:nvPr>
            <p:ph type="body" sz="half" idx="2"/>
          </p:nvPr>
        </p:nvSpPr>
        <p:spPr>
          <a:xfrm>
            <a:off x="7010400" y="1975121"/>
            <a:ext cx="4270176" cy="2792885"/>
          </a:xfrm>
        </p:spPr>
        <p:txBody>
          <a:bodyPr>
            <a:normAutofit fontScale="85000" lnSpcReduction="20000"/>
          </a:bodyPr>
          <a:lstStyle/>
          <a:p>
            <a:pPr algn="just">
              <a:lnSpc>
                <a:spcPct val="120000"/>
              </a:lnSpc>
            </a:pPr>
            <a:r>
              <a:rPr lang="nl-BE" sz="2000" dirty="0">
                <a:latin typeface="SimHei" panose="02010609060101010101" pitchFamily="49" charset="-122"/>
                <a:ea typeface="SimHei" panose="02010609060101010101" pitchFamily="49" charset="-122"/>
              </a:rPr>
              <a:t>Wil je op een eenvoudige en efficiënte manier leren werken met Lego </a:t>
            </a:r>
            <a:r>
              <a:rPr lang="nl-BE" sz="2000" dirty="0" err="1">
                <a:latin typeface="SimHei" panose="02010609060101010101" pitchFamily="49" charset="-122"/>
                <a:ea typeface="SimHei" panose="02010609060101010101" pitchFamily="49" charset="-122"/>
              </a:rPr>
              <a:t>Mindstorms</a:t>
            </a:r>
            <a:r>
              <a:rPr lang="nl-BE" sz="2000" dirty="0">
                <a:latin typeface="SimHei" panose="02010609060101010101" pitchFamily="49" charset="-122"/>
                <a:ea typeface="SimHei" panose="02010609060101010101" pitchFamily="49" charset="-122"/>
              </a:rPr>
              <a:t> EV3? Gebruik dan deze officiële programmeerapp van Lego </a:t>
            </a:r>
            <a:r>
              <a:rPr lang="nl-BE" sz="2000" dirty="0" err="1">
                <a:latin typeface="SimHei" panose="02010609060101010101" pitchFamily="49" charset="-122"/>
                <a:ea typeface="SimHei" panose="02010609060101010101" pitchFamily="49" charset="-122"/>
              </a:rPr>
              <a:t>Education</a:t>
            </a:r>
            <a:r>
              <a:rPr lang="nl-BE" sz="2000" dirty="0">
                <a:latin typeface="SimHei" panose="02010609060101010101" pitchFamily="49" charset="-122"/>
                <a:ea typeface="SimHei" panose="02010609060101010101" pitchFamily="49" charset="-122"/>
              </a:rPr>
              <a:t>.</a:t>
            </a:r>
            <a:endParaRPr lang="en-US" sz="2000" dirty="0">
              <a:latin typeface="SimHei" panose="02010609060101010101" pitchFamily="49" charset="-122"/>
              <a:ea typeface="SimHei" panose="02010609060101010101" pitchFamily="49" charset="-122"/>
            </a:endParaRPr>
          </a:p>
          <a:p>
            <a:pPr algn="just"/>
            <a:endParaRPr lang="en-US" sz="2000" dirty="0">
              <a:latin typeface="SimHei" panose="02010609060101010101" pitchFamily="49" charset="-122"/>
              <a:ea typeface="SimHei" panose="02010609060101010101" pitchFamily="49" charset="-122"/>
            </a:endParaRPr>
          </a:p>
          <a:p>
            <a:pPr algn="just"/>
            <a:r>
              <a:rPr lang="nl-BE" sz="2000" b="1" dirty="0">
                <a:latin typeface="SimHei" panose="02010609060101010101" pitchFamily="49" charset="-122"/>
                <a:ea typeface="SimHei" panose="02010609060101010101" pitchFamily="49" charset="-122"/>
              </a:rPr>
              <a:t>Leeftijd: </a:t>
            </a:r>
            <a:r>
              <a:rPr lang="nl-BE" sz="2000" dirty="0">
                <a:latin typeface="SimHei" panose="02010609060101010101" pitchFamily="49" charset="-122"/>
                <a:ea typeface="SimHei" panose="02010609060101010101" pitchFamily="49" charset="-122"/>
              </a:rPr>
              <a:t>Vanaf 10 jaar</a:t>
            </a:r>
          </a:p>
          <a:p>
            <a:pPr algn="just"/>
            <a:r>
              <a:rPr lang="nl-BE" sz="2000" b="1" dirty="0">
                <a:latin typeface="SimHei" panose="02010609060101010101" pitchFamily="49" charset="-122"/>
                <a:ea typeface="SimHei" panose="02010609060101010101" pitchFamily="49" charset="-122"/>
              </a:rPr>
              <a:t>Taal: </a:t>
            </a:r>
            <a:r>
              <a:rPr lang="nl-BE" sz="2000" dirty="0">
                <a:latin typeface="SimHei" panose="02010609060101010101" pitchFamily="49" charset="-122"/>
                <a:ea typeface="SimHei" panose="02010609060101010101" pitchFamily="49" charset="-122"/>
              </a:rPr>
              <a:t>Nederlands</a:t>
            </a:r>
          </a:p>
          <a:p>
            <a:pPr algn="just"/>
            <a:r>
              <a:rPr lang="nl-BE" sz="2000" b="1" dirty="0">
                <a:latin typeface="SimHei" panose="02010609060101010101" pitchFamily="49" charset="-122"/>
                <a:ea typeface="SimHei" panose="02010609060101010101" pitchFamily="49" charset="-122"/>
              </a:rPr>
              <a:t>Prijs: </a:t>
            </a:r>
            <a:r>
              <a:rPr lang="nl-BE" sz="2000" dirty="0">
                <a:latin typeface="SimHei" panose="02010609060101010101" pitchFamily="49" charset="-122"/>
                <a:ea typeface="SimHei" panose="02010609060101010101" pitchFamily="49" charset="-122"/>
              </a:rPr>
              <a:t>Gratis</a:t>
            </a:r>
          </a:p>
          <a:p>
            <a:endParaRPr lang="en-US" sz="2000" dirty="0">
              <a:latin typeface="SimHei" panose="02010609060101010101" pitchFamily="49" charset="-122"/>
              <a:ea typeface="SimHei" panose="02010609060101010101" pitchFamily="49" charset="-122"/>
            </a:endParaRPr>
          </a:p>
          <a:p>
            <a:endParaRPr lang="nl-BE" sz="2000" dirty="0"/>
          </a:p>
        </p:txBody>
      </p:sp>
      <p:pic>
        <p:nvPicPr>
          <p:cNvPr id="5" name="Afbeelding 4">
            <a:extLst>
              <a:ext uri="{FF2B5EF4-FFF2-40B4-BE49-F238E27FC236}">
                <a16:creationId xmlns:a16="http://schemas.microsoft.com/office/drawing/2014/main" id="{60576A0B-ECC9-4D77-B0B7-DAA79D86C452}"/>
              </a:ext>
            </a:extLst>
          </p:cNvPr>
          <p:cNvPicPr>
            <a:picLocks noChangeAspect="1"/>
          </p:cNvPicPr>
          <p:nvPr/>
        </p:nvPicPr>
        <p:blipFill>
          <a:blip r:embed="rId3"/>
          <a:stretch>
            <a:fillRect/>
          </a:stretch>
        </p:blipFill>
        <p:spPr>
          <a:xfrm>
            <a:off x="1052508" y="2089993"/>
            <a:ext cx="5043492" cy="2678014"/>
          </a:xfrm>
          <a:prstGeom prst="rect">
            <a:avLst/>
          </a:prstGeom>
        </p:spPr>
      </p:pic>
    </p:spTree>
    <p:extLst>
      <p:ext uri="{BB962C8B-B14F-4D97-AF65-F5344CB8AC3E}">
        <p14:creationId xmlns:p14="http://schemas.microsoft.com/office/powerpoint/2010/main" val="341887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95A3B943-DEFC-4418-A9C2-D0EBE257EC6D}"/>
              </a:ext>
            </a:extLst>
          </p:cNvPr>
          <p:cNvSpPr txBox="1"/>
          <p:nvPr/>
        </p:nvSpPr>
        <p:spPr>
          <a:xfrm>
            <a:off x="9846773" y="2195572"/>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Werkblad</a:t>
            </a:r>
            <a:endParaRPr lang="nl-BE" dirty="0">
              <a:latin typeface="SimHei" panose="02010609060101010101" pitchFamily="49" charset="-122"/>
              <a:ea typeface="SimHei" panose="02010609060101010101" pitchFamily="49" charset="-122"/>
            </a:endParaRPr>
          </a:p>
        </p:txBody>
      </p:sp>
      <p:sp>
        <p:nvSpPr>
          <p:cNvPr id="8" name="Tekstvak 7">
            <a:extLst>
              <a:ext uri="{FF2B5EF4-FFF2-40B4-BE49-F238E27FC236}">
                <a16:creationId xmlns:a16="http://schemas.microsoft.com/office/drawing/2014/main" id="{1E659631-606B-4737-B974-F2E9BDD40E2D}"/>
              </a:ext>
            </a:extLst>
          </p:cNvPr>
          <p:cNvSpPr txBox="1"/>
          <p:nvPr/>
        </p:nvSpPr>
        <p:spPr>
          <a:xfrm>
            <a:off x="5149382" y="5633031"/>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Werkblokken</a:t>
            </a:r>
          </a:p>
        </p:txBody>
      </p:sp>
      <p:pic>
        <p:nvPicPr>
          <p:cNvPr id="10" name="Afbeelding 9">
            <a:extLst>
              <a:ext uri="{FF2B5EF4-FFF2-40B4-BE49-F238E27FC236}">
                <a16:creationId xmlns:a16="http://schemas.microsoft.com/office/drawing/2014/main" id="{C89857AE-3A19-41A2-B836-889038105ED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6721" y="1124744"/>
            <a:ext cx="7437489" cy="4138900"/>
          </a:xfrm>
          <a:prstGeom prst="rect">
            <a:avLst/>
          </a:prstGeom>
          <a:noFill/>
          <a:ln>
            <a:noFill/>
          </a:ln>
        </p:spPr>
      </p:pic>
    </p:spTree>
    <p:extLst>
      <p:ext uri="{BB962C8B-B14F-4D97-AF65-F5344CB8AC3E}">
        <p14:creationId xmlns:p14="http://schemas.microsoft.com/office/powerpoint/2010/main" val="263754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61B04-007E-4395-B441-AEE88B7B9A90}"/>
              </a:ext>
            </a:extLst>
          </p:cNvPr>
          <p:cNvSpPr>
            <a:spLocks noGrp="1"/>
          </p:cNvSpPr>
          <p:nvPr>
            <p:ph type="title"/>
          </p:nvPr>
        </p:nvSpPr>
        <p:spPr>
          <a:xfrm>
            <a:off x="1024337" y="404664"/>
            <a:ext cx="9829800" cy="1082674"/>
          </a:xfrm>
        </p:spPr>
        <p:txBody>
          <a:bodyPr>
            <a:normAutofit/>
          </a:bodyPr>
          <a:lstStyle/>
          <a:p>
            <a:r>
              <a:rPr lang="nl-BE" sz="4400" dirty="0" err="1">
                <a:latin typeface="SimHei" panose="02010609060101010101" pitchFamily="49" charset="-122"/>
                <a:ea typeface="SimHei" panose="02010609060101010101" pitchFamily="49" charset="-122"/>
              </a:rPr>
              <a:t>mBlock</a:t>
            </a:r>
            <a:endParaRPr lang="nl-BE" sz="4400" dirty="0">
              <a:latin typeface="SimHei" panose="02010609060101010101" pitchFamily="49" charset="-122"/>
              <a:ea typeface="SimHei" panose="02010609060101010101" pitchFamily="49" charset="-122"/>
            </a:endParaRPr>
          </a:p>
        </p:txBody>
      </p:sp>
      <p:sp>
        <p:nvSpPr>
          <p:cNvPr id="6" name="Tijdelijke aanduiding voor tekst 5">
            <a:extLst>
              <a:ext uri="{FF2B5EF4-FFF2-40B4-BE49-F238E27FC236}">
                <a16:creationId xmlns:a16="http://schemas.microsoft.com/office/drawing/2014/main" id="{50C6F813-87DA-4DEC-85E1-57464EDA169C}"/>
              </a:ext>
            </a:extLst>
          </p:cNvPr>
          <p:cNvSpPr>
            <a:spLocks noGrp="1"/>
          </p:cNvSpPr>
          <p:nvPr>
            <p:ph type="body" sz="half" idx="2"/>
          </p:nvPr>
        </p:nvSpPr>
        <p:spPr>
          <a:xfrm>
            <a:off x="7010400" y="1975122"/>
            <a:ext cx="4270176" cy="2966046"/>
          </a:xfrm>
        </p:spPr>
        <p:txBody>
          <a:bodyPr>
            <a:normAutofit fontScale="70000" lnSpcReduction="20000"/>
          </a:bodyPr>
          <a:lstStyle/>
          <a:p>
            <a:pPr algn="just">
              <a:lnSpc>
                <a:spcPct val="120000"/>
              </a:lnSpc>
            </a:pPr>
            <a:r>
              <a:rPr lang="nl-BE" sz="2300" dirty="0" err="1">
                <a:latin typeface="SimHei" panose="02010609060101010101" pitchFamily="49" charset="-122"/>
                <a:ea typeface="SimHei" panose="02010609060101010101" pitchFamily="49" charset="-122"/>
              </a:rPr>
              <a:t>mBlock</a:t>
            </a:r>
            <a:r>
              <a:rPr lang="nl-BE" sz="2300" dirty="0">
                <a:latin typeface="SimHei" panose="02010609060101010101" pitchFamily="49" charset="-122"/>
                <a:ea typeface="SimHei" panose="02010609060101010101" pitchFamily="49" charset="-122"/>
              </a:rPr>
              <a:t> is een grafische programmeertaal die ontwikkeld werd om </a:t>
            </a:r>
            <a:r>
              <a:rPr lang="nl-BE" sz="2300" dirty="0" err="1">
                <a:latin typeface="SimHei" panose="02010609060101010101" pitchFamily="49" charset="-122"/>
                <a:ea typeface="SimHei" panose="02010609060101010101" pitchFamily="49" charset="-122"/>
              </a:rPr>
              <a:t>Makeblock</a:t>
            </a:r>
            <a:r>
              <a:rPr lang="nl-BE" sz="2300" dirty="0">
                <a:latin typeface="SimHei" panose="02010609060101010101" pitchFamily="49" charset="-122"/>
                <a:ea typeface="SimHei" panose="02010609060101010101" pitchFamily="49" charset="-122"/>
              </a:rPr>
              <a:t> Robots te programmeren. Aan de hand van blokstructuren leer je in geen tijd robots programmeren. Voorkennis is dus niet nodig! </a:t>
            </a:r>
          </a:p>
          <a:p>
            <a:pPr algn="just">
              <a:lnSpc>
                <a:spcPct val="120000"/>
              </a:lnSpc>
            </a:pPr>
            <a:endParaRPr lang="en-US" sz="2300" dirty="0">
              <a:latin typeface="SimHei" panose="02010609060101010101" pitchFamily="49" charset="-122"/>
              <a:ea typeface="SimHei" panose="02010609060101010101" pitchFamily="49" charset="-122"/>
            </a:endParaRPr>
          </a:p>
          <a:p>
            <a:pPr algn="just"/>
            <a:r>
              <a:rPr lang="nl-BE" sz="2300" b="1" dirty="0">
                <a:latin typeface="SimHei" panose="02010609060101010101" pitchFamily="49" charset="-122"/>
                <a:ea typeface="SimHei" panose="02010609060101010101" pitchFamily="49" charset="-122"/>
              </a:rPr>
              <a:t>Leeftijd: </a:t>
            </a:r>
            <a:r>
              <a:rPr lang="nl-BE" sz="2300" dirty="0">
                <a:latin typeface="SimHei" panose="02010609060101010101" pitchFamily="49" charset="-122"/>
                <a:ea typeface="SimHei" panose="02010609060101010101" pitchFamily="49" charset="-122"/>
              </a:rPr>
              <a:t>Vanaf 10 jaar</a:t>
            </a:r>
          </a:p>
          <a:p>
            <a:pPr algn="just"/>
            <a:r>
              <a:rPr lang="nl-BE" sz="2300" b="1" dirty="0">
                <a:latin typeface="SimHei" panose="02010609060101010101" pitchFamily="49" charset="-122"/>
                <a:ea typeface="SimHei" panose="02010609060101010101" pitchFamily="49" charset="-122"/>
              </a:rPr>
              <a:t>Taal: </a:t>
            </a:r>
            <a:r>
              <a:rPr lang="nl-BE" sz="2300" dirty="0">
                <a:latin typeface="SimHei" panose="02010609060101010101" pitchFamily="49" charset="-122"/>
                <a:ea typeface="SimHei" panose="02010609060101010101" pitchFamily="49" charset="-122"/>
              </a:rPr>
              <a:t>Nederlands</a:t>
            </a:r>
          </a:p>
          <a:p>
            <a:pPr algn="just"/>
            <a:r>
              <a:rPr lang="nl-BE" sz="2300" b="1" dirty="0">
                <a:latin typeface="SimHei" panose="02010609060101010101" pitchFamily="49" charset="-122"/>
                <a:ea typeface="SimHei" panose="02010609060101010101" pitchFamily="49" charset="-122"/>
              </a:rPr>
              <a:t>Prijs: </a:t>
            </a:r>
            <a:r>
              <a:rPr lang="nl-BE" sz="2300" dirty="0">
                <a:latin typeface="SimHei" panose="02010609060101010101" pitchFamily="49" charset="-122"/>
                <a:ea typeface="SimHei" panose="02010609060101010101" pitchFamily="49" charset="-122"/>
              </a:rPr>
              <a:t>Gratis</a:t>
            </a:r>
          </a:p>
          <a:p>
            <a:endParaRPr lang="en-US" sz="2000" dirty="0">
              <a:latin typeface="SimHei" panose="02010609060101010101" pitchFamily="49" charset="-122"/>
              <a:ea typeface="SimHei" panose="02010609060101010101" pitchFamily="49" charset="-122"/>
            </a:endParaRPr>
          </a:p>
          <a:p>
            <a:endParaRPr lang="nl-BE" sz="2000" dirty="0"/>
          </a:p>
        </p:txBody>
      </p:sp>
      <p:pic>
        <p:nvPicPr>
          <p:cNvPr id="5" name="Afbeelding 4">
            <a:extLst>
              <a:ext uri="{FF2B5EF4-FFF2-40B4-BE49-F238E27FC236}">
                <a16:creationId xmlns:a16="http://schemas.microsoft.com/office/drawing/2014/main" id="{EB5DC08B-C2B4-454F-9B02-556A12D0B0BC}"/>
              </a:ext>
            </a:extLst>
          </p:cNvPr>
          <p:cNvPicPr/>
          <p:nvPr/>
        </p:nvPicPr>
        <p:blipFill rotWithShape="1">
          <a:blip r:embed="rId3"/>
          <a:srcRect l="5606" t="7284" r="7785" b="5317"/>
          <a:stretch/>
        </p:blipFill>
        <p:spPr>
          <a:xfrm>
            <a:off x="1199456" y="1976497"/>
            <a:ext cx="4680520" cy="26060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0781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95A3B943-DEFC-4418-A9C2-D0EBE257EC6D}"/>
              </a:ext>
            </a:extLst>
          </p:cNvPr>
          <p:cNvSpPr txBox="1"/>
          <p:nvPr/>
        </p:nvSpPr>
        <p:spPr>
          <a:xfrm>
            <a:off x="5339916" y="5805264"/>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Werkblad</a:t>
            </a:r>
            <a:endParaRPr lang="nl-BE" dirty="0">
              <a:latin typeface="SimHei" panose="02010609060101010101" pitchFamily="49" charset="-122"/>
              <a:ea typeface="SimHei" panose="02010609060101010101" pitchFamily="49" charset="-122"/>
            </a:endParaRPr>
          </a:p>
        </p:txBody>
      </p:sp>
      <p:sp>
        <p:nvSpPr>
          <p:cNvPr id="8" name="Tekstvak 7">
            <a:extLst>
              <a:ext uri="{FF2B5EF4-FFF2-40B4-BE49-F238E27FC236}">
                <a16:creationId xmlns:a16="http://schemas.microsoft.com/office/drawing/2014/main" id="{1E659631-606B-4737-B974-F2E9BDD40E2D}"/>
              </a:ext>
            </a:extLst>
          </p:cNvPr>
          <p:cNvSpPr txBox="1"/>
          <p:nvPr/>
        </p:nvSpPr>
        <p:spPr>
          <a:xfrm>
            <a:off x="420398" y="1988840"/>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Werkblokken</a:t>
            </a:r>
          </a:p>
        </p:txBody>
      </p:sp>
      <p:pic>
        <p:nvPicPr>
          <p:cNvPr id="10" name="Afbeelding 9">
            <a:extLst>
              <a:ext uri="{FF2B5EF4-FFF2-40B4-BE49-F238E27FC236}">
                <a16:creationId xmlns:a16="http://schemas.microsoft.com/office/drawing/2014/main" id="{93AB33ED-0588-41CE-879D-9412C471B8B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7568" y="1268760"/>
            <a:ext cx="7128792" cy="4320480"/>
          </a:xfrm>
          <a:prstGeom prst="rect">
            <a:avLst/>
          </a:prstGeom>
          <a:noFill/>
          <a:ln>
            <a:noFill/>
          </a:ln>
        </p:spPr>
      </p:pic>
    </p:spTree>
    <p:extLst>
      <p:ext uri="{BB962C8B-B14F-4D97-AF65-F5344CB8AC3E}">
        <p14:creationId xmlns:p14="http://schemas.microsoft.com/office/powerpoint/2010/main" val="262971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61B04-007E-4395-B441-AEE88B7B9A90}"/>
              </a:ext>
            </a:extLst>
          </p:cNvPr>
          <p:cNvSpPr>
            <a:spLocks noGrp="1"/>
          </p:cNvSpPr>
          <p:nvPr>
            <p:ph type="title"/>
          </p:nvPr>
        </p:nvSpPr>
        <p:spPr>
          <a:xfrm>
            <a:off x="1024337" y="404664"/>
            <a:ext cx="9829800" cy="1082674"/>
          </a:xfrm>
        </p:spPr>
        <p:txBody>
          <a:bodyPr>
            <a:normAutofit/>
          </a:bodyPr>
          <a:lstStyle/>
          <a:p>
            <a:r>
              <a:rPr lang="nl-BE" sz="4400" dirty="0" err="1">
                <a:latin typeface="SimHei" panose="02010609060101010101" pitchFamily="49" charset="-122"/>
                <a:ea typeface="SimHei" panose="02010609060101010101" pitchFamily="49" charset="-122"/>
              </a:rPr>
              <a:t>Ozobot</a:t>
            </a:r>
            <a:endParaRPr lang="nl-BE" sz="4400" dirty="0">
              <a:latin typeface="SimHei" panose="02010609060101010101" pitchFamily="49" charset="-122"/>
              <a:ea typeface="SimHei" panose="02010609060101010101" pitchFamily="49" charset="-122"/>
            </a:endParaRPr>
          </a:p>
        </p:txBody>
      </p:sp>
      <p:sp>
        <p:nvSpPr>
          <p:cNvPr id="6" name="Tijdelijke aanduiding voor tekst 5">
            <a:extLst>
              <a:ext uri="{FF2B5EF4-FFF2-40B4-BE49-F238E27FC236}">
                <a16:creationId xmlns:a16="http://schemas.microsoft.com/office/drawing/2014/main" id="{50C6F813-87DA-4DEC-85E1-57464EDA169C}"/>
              </a:ext>
            </a:extLst>
          </p:cNvPr>
          <p:cNvSpPr>
            <a:spLocks noGrp="1"/>
          </p:cNvSpPr>
          <p:nvPr>
            <p:ph type="body" sz="half" idx="2"/>
          </p:nvPr>
        </p:nvSpPr>
        <p:spPr>
          <a:xfrm>
            <a:off x="7010400" y="1975122"/>
            <a:ext cx="4270176" cy="2966046"/>
          </a:xfrm>
        </p:spPr>
        <p:txBody>
          <a:bodyPr>
            <a:normAutofit/>
          </a:bodyPr>
          <a:lstStyle/>
          <a:p>
            <a:pPr algn="just"/>
            <a:r>
              <a:rPr lang="nl-BE" dirty="0">
                <a:latin typeface="SimHei" panose="02010609060101010101" pitchFamily="49" charset="-122"/>
                <a:ea typeface="SimHei" panose="02010609060101010101" pitchFamily="49" charset="-122"/>
              </a:rPr>
              <a:t>Een </a:t>
            </a:r>
            <a:r>
              <a:rPr lang="nl-BE" dirty="0" err="1">
                <a:latin typeface="SimHei" panose="02010609060101010101" pitchFamily="49" charset="-122"/>
                <a:ea typeface="SimHei" panose="02010609060101010101" pitchFamily="49" charset="-122"/>
              </a:rPr>
              <a:t>Ozobot</a:t>
            </a:r>
            <a:r>
              <a:rPr lang="nl-BE" dirty="0">
                <a:latin typeface="SimHei" panose="02010609060101010101" pitchFamily="49" charset="-122"/>
                <a:ea typeface="SimHei" panose="02010609060101010101" pitchFamily="49" charset="-122"/>
              </a:rPr>
              <a:t> is een kleine robot waarmee je op een unieke manier een basis in informatica kan opbouwen. De </a:t>
            </a:r>
            <a:r>
              <a:rPr lang="nl-BE" dirty="0" err="1">
                <a:latin typeface="SimHei" panose="02010609060101010101" pitchFamily="49" charset="-122"/>
                <a:ea typeface="SimHei" panose="02010609060101010101" pitchFamily="49" charset="-122"/>
              </a:rPr>
              <a:t>Ozobot</a:t>
            </a:r>
            <a:r>
              <a:rPr lang="nl-BE" dirty="0">
                <a:latin typeface="SimHei" panose="02010609060101010101" pitchFamily="49" charset="-122"/>
                <a:ea typeface="SimHei" panose="02010609060101010101" pitchFamily="49" charset="-122"/>
              </a:rPr>
              <a:t> heeft heel wat mogelijkheden en brengt simpele codes tot leven. </a:t>
            </a:r>
            <a:endParaRPr lang="en-US" dirty="0">
              <a:latin typeface="SimHei" panose="02010609060101010101" pitchFamily="49" charset="-122"/>
              <a:ea typeface="SimHei" panose="02010609060101010101" pitchFamily="49" charset="-122"/>
            </a:endParaRPr>
          </a:p>
          <a:p>
            <a:pPr algn="just"/>
            <a:r>
              <a:rPr lang="nl-BE" b="1" dirty="0">
                <a:latin typeface="SimHei" panose="02010609060101010101" pitchFamily="49" charset="-122"/>
                <a:ea typeface="SimHei" panose="02010609060101010101" pitchFamily="49" charset="-122"/>
              </a:rPr>
              <a:t>Leeftijd: </a:t>
            </a:r>
            <a:r>
              <a:rPr lang="nl-BE" dirty="0">
                <a:latin typeface="SimHei" panose="02010609060101010101" pitchFamily="49" charset="-122"/>
                <a:ea typeface="SimHei" panose="02010609060101010101" pitchFamily="49" charset="-122"/>
              </a:rPr>
              <a:t>Vanaf 6 jaar</a:t>
            </a:r>
          </a:p>
          <a:p>
            <a:pPr algn="just"/>
            <a:r>
              <a:rPr lang="nl-BE" b="1" dirty="0">
                <a:latin typeface="SimHei" panose="02010609060101010101" pitchFamily="49" charset="-122"/>
                <a:ea typeface="SimHei" panose="02010609060101010101" pitchFamily="49" charset="-122"/>
              </a:rPr>
              <a:t>Taal: </a:t>
            </a:r>
            <a:r>
              <a:rPr lang="nl-BE" dirty="0">
                <a:latin typeface="SimHei" panose="02010609060101010101" pitchFamily="49" charset="-122"/>
                <a:ea typeface="SimHei" panose="02010609060101010101" pitchFamily="49" charset="-122"/>
              </a:rPr>
              <a:t>Nederlands</a:t>
            </a:r>
          </a:p>
          <a:p>
            <a:pPr algn="just"/>
            <a:r>
              <a:rPr lang="nl-BE" b="1" dirty="0">
                <a:latin typeface="SimHei" panose="02010609060101010101" pitchFamily="49" charset="-122"/>
                <a:ea typeface="SimHei" panose="02010609060101010101" pitchFamily="49" charset="-122"/>
              </a:rPr>
              <a:t>Prijs: </a:t>
            </a:r>
            <a:r>
              <a:rPr lang="nl-BE" dirty="0">
                <a:latin typeface="SimHei" panose="02010609060101010101" pitchFamily="49" charset="-122"/>
                <a:ea typeface="SimHei" panose="02010609060101010101" pitchFamily="49" charset="-122"/>
              </a:rPr>
              <a:t>Gratis</a:t>
            </a:r>
          </a:p>
          <a:p>
            <a:endParaRPr lang="en-US" sz="2000" dirty="0">
              <a:latin typeface="SimHei" panose="02010609060101010101" pitchFamily="49" charset="-122"/>
              <a:ea typeface="SimHei" panose="02010609060101010101" pitchFamily="49" charset="-122"/>
            </a:endParaRPr>
          </a:p>
          <a:p>
            <a:endParaRPr lang="nl-BE" sz="2000" dirty="0"/>
          </a:p>
        </p:txBody>
      </p:sp>
      <p:pic>
        <p:nvPicPr>
          <p:cNvPr id="5" name="Afbeelding 10">
            <a:extLst>
              <a:ext uri="{FF2B5EF4-FFF2-40B4-BE49-F238E27FC236}">
                <a16:creationId xmlns:a16="http://schemas.microsoft.com/office/drawing/2014/main" id="{7BF6057D-0445-4153-93A6-94DA4C57C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337" y="1975122"/>
            <a:ext cx="5215679" cy="27918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93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ozobot app">
            <a:extLst>
              <a:ext uri="{FF2B5EF4-FFF2-40B4-BE49-F238E27FC236}">
                <a16:creationId xmlns:a16="http://schemas.microsoft.com/office/drawing/2014/main" id="{DEE5D83C-C593-4D7C-A166-A0F3A6B66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490" y="332656"/>
            <a:ext cx="6729020" cy="5044149"/>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95A3B943-DEFC-4418-A9C2-D0EBE257EC6D}"/>
              </a:ext>
            </a:extLst>
          </p:cNvPr>
          <p:cNvSpPr txBox="1"/>
          <p:nvPr/>
        </p:nvSpPr>
        <p:spPr>
          <a:xfrm>
            <a:off x="5231904" y="620688"/>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Werkblad</a:t>
            </a:r>
            <a:endParaRPr lang="nl-BE" dirty="0">
              <a:latin typeface="SimHei" panose="02010609060101010101" pitchFamily="49" charset="-122"/>
              <a:ea typeface="SimHei" panose="02010609060101010101" pitchFamily="49" charset="-122"/>
            </a:endParaRPr>
          </a:p>
        </p:txBody>
      </p:sp>
      <p:sp>
        <p:nvSpPr>
          <p:cNvPr id="8" name="Tekstvak 7">
            <a:extLst>
              <a:ext uri="{FF2B5EF4-FFF2-40B4-BE49-F238E27FC236}">
                <a16:creationId xmlns:a16="http://schemas.microsoft.com/office/drawing/2014/main" id="{1E659631-606B-4737-B974-F2E9BDD40E2D}"/>
              </a:ext>
            </a:extLst>
          </p:cNvPr>
          <p:cNvSpPr txBox="1"/>
          <p:nvPr/>
        </p:nvSpPr>
        <p:spPr>
          <a:xfrm>
            <a:off x="5339916" y="5480171"/>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Werkblokken</a:t>
            </a:r>
          </a:p>
        </p:txBody>
      </p:sp>
    </p:spTree>
    <p:extLst>
      <p:ext uri="{BB962C8B-B14F-4D97-AF65-F5344CB8AC3E}">
        <p14:creationId xmlns:p14="http://schemas.microsoft.com/office/powerpoint/2010/main" val="253943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95A3B943-DEFC-4418-A9C2-D0EBE257EC6D}"/>
              </a:ext>
            </a:extLst>
          </p:cNvPr>
          <p:cNvSpPr txBox="1"/>
          <p:nvPr/>
        </p:nvSpPr>
        <p:spPr>
          <a:xfrm>
            <a:off x="5093564" y="5561451"/>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Werkblad</a:t>
            </a:r>
            <a:endParaRPr lang="nl-BE" dirty="0">
              <a:latin typeface="SimHei" panose="02010609060101010101" pitchFamily="49" charset="-122"/>
              <a:ea typeface="SimHei" panose="02010609060101010101" pitchFamily="49" charset="-122"/>
            </a:endParaRPr>
          </a:p>
        </p:txBody>
      </p:sp>
      <p:sp>
        <p:nvSpPr>
          <p:cNvPr id="8" name="Tekstvak 7">
            <a:extLst>
              <a:ext uri="{FF2B5EF4-FFF2-40B4-BE49-F238E27FC236}">
                <a16:creationId xmlns:a16="http://schemas.microsoft.com/office/drawing/2014/main" id="{1E659631-606B-4737-B974-F2E9BDD40E2D}"/>
              </a:ext>
            </a:extLst>
          </p:cNvPr>
          <p:cNvSpPr txBox="1"/>
          <p:nvPr/>
        </p:nvSpPr>
        <p:spPr>
          <a:xfrm>
            <a:off x="195082" y="2132856"/>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Werkblokken</a:t>
            </a:r>
          </a:p>
        </p:txBody>
      </p:sp>
      <p:pic>
        <p:nvPicPr>
          <p:cNvPr id="2" name="Afbeelding 1">
            <a:extLst>
              <a:ext uri="{FF2B5EF4-FFF2-40B4-BE49-F238E27FC236}">
                <a16:creationId xmlns:a16="http://schemas.microsoft.com/office/drawing/2014/main" id="{0EC24186-E8EA-4C63-AC7D-C5061A1D8133}"/>
              </a:ext>
            </a:extLst>
          </p:cNvPr>
          <p:cNvPicPr>
            <a:picLocks noChangeAspect="1"/>
          </p:cNvPicPr>
          <p:nvPr/>
        </p:nvPicPr>
        <p:blipFill>
          <a:blip r:embed="rId2"/>
          <a:stretch>
            <a:fillRect/>
          </a:stretch>
        </p:blipFill>
        <p:spPr>
          <a:xfrm>
            <a:off x="1930888" y="1268760"/>
            <a:ext cx="7837520" cy="3895290"/>
          </a:xfrm>
          <a:prstGeom prst="rect">
            <a:avLst/>
          </a:prstGeom>
        </p:spPr>
      </p:pic>
    </p:spTree>
    <p:extLst>
      <p:ext uri="{BB962C8B-B14F-4D97-AF65-F5344CB8AC3E}">
        <p14:creationId xmlns:p14="http://schemas.microsoft.com/office/powerpoint/2010/main" val="80727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61B04-007E-4395-B441-AEE88B7B9A90}"/>
              </a:ext>
            </a:extLst>
          </p:cNvPr>
          <p:cNvSpPr>
            <a:spLocks noGrp="1"/>
          </p:cNvSpPr>
          <p:nvPr>
            <p:ph type="title"/>
          </p:nvPr>
        </p:nvSpPr>
        <p:spPr>
          <a:xfrm>
            <a:off x="1024337" y="404664"/>
            <a:ext cx="9829800" cy="1082674"/>
          </a:xfrm>
        </p:spPr>
        <p:txBody>
          <a:bodyPr>
            <a:normAutofit/>
          </a:bodyPr>
          <a:lstStyle/>
          <a:p>
            <a:r>
              <a:rPr lang="nl-BE" sz="4400" dirty="0" err="1">
                <a:latin typeface="SimHei" panose="02010609060101010101" pitchFamily="49" charset="-122"/>
                <a:ea typeface="SimHei" panose="02010609060101010101" pitchFamily="49" charset="-122"/>
              </a:rPr>
              <a:t>Bluebot</a:t>
            </a:r>
            <a:r>
              <a:rPr lang="nl-BE" sz="4400" dirty="0">
                <a:latin typeface="SimHei" panose="02010609060101010101" pitchFamily="49" charset="-122"/>
                <a:ea typeface="SimHei" panose="02010609060101010101" pitchFamily="49" charset="-122"/>
              </a:rPr>
              <a:t> </a:t>
            </a:r>
          </a:p>
        </p:txBody>
      </p:sp>
      <p:sp>
        <p:nvSpPr>
          <p:cNvPr id="6" name="Tijdelijke aanduiding voor tekst 5">
            <a:extLst>
              <a:ext uri="{FF2B5EF4-FFF2-40B4-BE49-F238E27FC236}">
                <a16:creationId xmlns:a16="http://schemas.microsoft.com/office/drawing/2014/main" id="{50C6F813-87DA-4DEC-85E1-57464EDA169C}"/>
              </a:ext>
            </a:extLst>
          </p:cNvPr>
          <p:cNvSpPr>
            <a:spLocks noGrp="1"/>
          </p:cNvSpPr>
          <p:nvPr>
            <p:ph type="body" sz="half" idx="2"/>
          </p:nvPr>
        </p:nvSpPr>
        <p:spPr>
          <a:xfrm>
            <a:off x="6888088" y="1988840"/>
            <a:ext cx="4702224" cy="3528392"/>
          </a:xfrm>
        </p:spPr>
        <p:txBody>
          <a:bodyPr>
            <a:normAutofit/>
          </a:bodyPr>
          <a:lstStyle/>
          <a:p>
            <a:pPr algn="just"/>
            <a:r>
              <a:rPr lang="nl-BE" sz="2100" dirty="0">
                <a:latin typeface="SimHei" panose="02010609060101010101" pitchFamily="49" charset="-122"/>
                <a:ea typeface="SimHei" panose="02010609060101010101" pitchFamily="49" charset="-122"/>
              </a:rPr>
              <a:t>Laat uw kleine robot bewegen aan de hand van pijltjes. </a:t>
            </a:r>
          </a:p>
          <a:p>
            <a:pPr algn="just"/>
            <a:endParaRPr lang="nl-BE" sz="2100" dirty="0">
              <a:latin typeface="SimHei" panose="02010609060101010101" pitchFamily="49" charset="-122"/>
              <a:ea typeface="SimHei" panose="02010609060101010101" pitchFamily="49" charset="-122"/>
            </a:endParaRPr>
          </a:p>
          <a:p>
            <a:pPr algn="just"/>
            <a:r>
              <a:rPr lang="nl-BE" sz="2100" b="1" dirty="0">
                <a:latin typeface="SimHei" panose="02010609060101010101" pitchFamily="49" charset="-122"/>
                <a:ea typeface="SimHei" panose="02010609060101010101" pitchFamily="49" charset="-122"/>
              </a:rPr>
              <a:t>Leeftijd: </a:t>
            </a:r>
            <a:r>
              <a:rPr lang="nl-BE" sz="2100" dirty="0">
                <a:latin typeface="SimHei" panose="02010609060101010101" pitchFamily="49" charset="-122"/>
                <a:ea typeface="SimHei" panose="02010609060101010101" pitchFamily="49" charset="-122"/>
              </a:rPr>
              <a:t>Vanaf 6 jaar</a:t>
            </a:r>
          </a:p>
          <a:p>
            <a:pPr algn="just"/>
            <a:r>
              <a:rPr lang="nl-BE" sz="2100" b="1" dirty="0">
                <a:latin typeface="SimHei" panose="02010609060101010101" pitchFamily="49" charset="-122"/>
                <a:ea typeface="SimHei" panose="02010609060101010101" pitchFamily="49" charset="-122"/>
              </a:rPr>
              <a:t>Taal: </a:t>
            </a:r>
            <a:r>
              <a:rPr lang="nl-BE" sz="2100" dirty="0">
                <a:latin typeface="SimHei" panose="02010609060101010101" pitchFamily="49" charset="-122"/>
                <a:ea typeface="SimHei" panose="02010609060101010101" pitchFamily="49" charset="-122"/>
              </a:rPr>
              <a:t>Nederlands</a:t>
            </a:r>
          </a:p>
          <a:p>
            <a:pPr algn="just"/>
            <a:r>
              <a:rPr lang="nl-BE" sz="2100" b="1" dirty="0">
                <a:latin typeface="SimHei" panose="02010609060101010101" pitchFamily="49" charset="-122"/>
                <a:ea typeface="SimHei" panose="02010609060101010101" pitchFamily="49" charset="-122"/>
              </a:rPr>
              <a:t>Prijs: </a:t>
            </a:r>
            <a:r>
              <a:rPr lang="nl-BE" sz="2100" dirty="0">
                <a:latin typeface="SimHei" panose="02010609060101010101" pitchFamily="49" charset="-122"/>
                <a:ea typeface="SimHei" panose="02010609060101010101" pitchFamily="49" charset="-122"/>
              </a:rPr>
              <a:t>Gratis</a:t>
            </a:r>
          </a:p>
          <a:p>
            <a:endParaRPr lang="en-US" sz="2000" dirty="0">
              <a:latin typeface="SimHei" panose="02010609060101010101" pitchFamily="49" charset="-122"/>
              <a:ea typeface="SimHei" panose="02010609060101010101" pitchFamily="49" charset="-122"/>
            </a:endParaRPr>
          </a:p>
          <a:p>
            <a:endParaRPr lang="nl-BE" sz="2000" dirty="0"/>
          </a:p>
        </p:txBody>
      </p:sp>
      <p:pic>
        <p:nvPicPr>
          <p:cNvPr id="4" name="Afbeelding 3">
            <a:extLst>
              <a:ext uri="{FF2B5EF4-FFF2-40B4-BE49-F238E27FC236}">
                <a16:creationId xmlns:a16="http://schemas.microsoft.com/office/drawing/2014/main" id="{42C7A871-3D73-4485-85E4-ECAA20B190B0}"/>
              </a:ext>
            </a:extLst>
          </p:cNvPr>
          <p:cNvPicPr>
            <a:picLocks noChangeAspect="1"/>
          </p:cNvPicPr>
          <p:nvPr/>
        </p:nvPicPr>
        <p:blipFill>
          <a:blip r:embed="rId3"/>
          <a:stretch>
            <a:fillRect/>
          </a:stretch>
        </p:blipFill>
        <p:spPr>
          <a:xfrm>
            <a:off x="1237013" y="1988840"/>
            <a:ext cx="4702224" cy="27264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6119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95A3B943-DEFC-4418-A9C2-D0EBE257EC6D}"/>
              </a:ext>
            </a:extLst>
          </p:cNvPr>
          <p:cNvSpPr txBox="1"/>
          <p:nvPr/>
        </p:nvSpPr>
        <p:spPr>
          <a:xfrm>
            <a:off x="657650" y="1292698"/>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Werkblad</a:t>
            </a:r>
            <a:endParaRPr lang="nl-BE" dirty="0">
              <a:latin typeface="SimHei" panose="02010609060101010101" pitchFamily="49" charset="-122"/>
              <a:ea typeface="SimHei" panose="02010609060101010101" pitchFamily="49" charset="-122"/>
            </a:endParaRPr>
          </a:p>
        </p:txBody>
      </p:sp>
      <p:sp>
        <p:nvSpPr>
          <p:cNvPr id="8" name="Tekstvak 7">
            <a:extLst>
              <a:ext uri="{FF2B5EF4-FFF2-40B4-BE49-F238E27FC236}">
                <a16:creationId xmlns:a16="http://schemas.microsoft.com/office/drawing/2014/main" id="{1E659631-606B-4737-B974-F2E9BDD40E2D}"/>
              </a:ext>
            </a:extLst>
          </p:cNvPr>
          <p:cNvSpPr txBox="1"/>
          <p:nvPr/>
        </p:nvSpPr>
        <p:spPr>
          <a:xfrm>
            <a:off x="8888973" y="4797152"/>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Werkblokken</a:t>
            </a:r>
          </a:p>
        </p:txBody>
      </p:sp>
      <p:sp>
        <p:nvSpPr>
          <p:cNvPr id="12" name="Tekstvak 11">
            <a:extLst>
              <a:ext uri="{FF2B5EF4-FFF2-40B4-BE49-F238E27FC236}">
                <a16:creationId xmlns:a16="http://schemas.microsoft.com/office/drawing/2014/main" id="{7F3CEE4E-C245-4C48-8AB3-3A55D639F63E}"/>
              </a:ext>
            </a:extLst>
          </p:cNvPr>
          <p:cNvSpPr txBox="1"/>
          <p:nvPr/>
        </p:nvSpPr>
        <p:spPr>
          <a:xfrm>
            <a:off x="8888973" y="1292698"/>
            <a:ext cx="84343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Scène</a:t>
            </a:r>
            <a:endParaRPr lang="nl-BE" dirty="0">
              <a:latin typeface="SimHei" panose="02010609060101010101" pitchFamily="49" charset="-122"/>
              <a:ea typeface="SimHei" panose="02010609060101010101" pitchFamily="49" charset="-122"/>
            </a:endParaRPr>
          </a:p>
        </p:txBody>
      </p:sp>
      <p:pic>
        <p:nvPicPr>
          <p:cNvPr id="4" name="Afbeelding 3">
            <a:extLst>
              <a:ext uri="{FF2B5EF4-FFF2-40B4-BE49-F238E27FC236}">
                <a16:creationId xmlns:a16="http://schemas.microsoft.com/office/drawing/2014/main" id="{2CEE360F-2E6D-47B0-ADCE-7659E40D3EB6}"/>
              </a:ext>
            </a:extLst>
          </p:cNvPr>
          <p:cNvPicPr>
            <a:picLocks noChangeAspect="1"/>
          </p:cNvPicPr>
          <p:nvPr/>
        </p:nvPicPr>
        <p:blipFill>
          <a:blip r:embed="rId2"/>
          <a:stretch>
            <a:fillRect/>
          </a:stretch>
        </p:blipFill>
        <p:spPr>
          <a:xfrm>
            <a:off x="2497135" y="463074"/>
            <a:ext cx="6153613" cy="5301208"/>
          </a:xfrm>
          <a:prstGeom prst="rect">
            <a:avLst/>
          </a:prstGeom>
        </p:spPr>
      </p:pic>
    </p:spTree>
    <p:extLst>
      <p:ext uri="{BB962C8B-B14F-4D97-AF65-F5344CB8AC3E}">
        <p14:creationId xmlns:p14="http://schemas.microsoft.com/office/powerpoint/2010/main" val="248445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61B04-007E-4395-B441-AEE88B7B9A90}"/>
              </a:ext>
            </a:extLst>
          </p:cNvPr>
          <p:cNvSpPr>
            <a:spLocks noGrp="1"/>
          </p:cNvSpPr>
          <p:nvPr>
            <p:ph type="title"/>
          </p:nvPr>
        </p:nvSpPr>
        <p:spPr>
          <a:xfrm>
            <a:off x="1024337" y="404664"/>
            <a:ext cx="9829800" cy="1082674"/>
          </a:xfrm>
        </p:spPr>
        <p:txBody>
          <a:bodyPr>
            <a:normAutofit/>
          </a:bodyPr>
          <a:lstStyle/>
          <a:p>
            <a:r>
              <a:rPr lang="nl-BE" sz="4400" dirty="0" err="1">
                <a:latin typeface="SimHei" panose="02010609060101010101" pitchFamily="49" charset="-122"/>
                <a:ea typeface="SimHei" panose="02010609060101010101" pitchFamily="49" charset="-122"/>
              </a:rPr>
              <a:t>Scottie</a:t>
            </a:r>
            <a:r>
              <a:rPr lang="nl-BE" sz="4400" dirty="0">
                <a:latin typeface="SimHei" panose="02010609060101010101" pitchFamily="49" charset="-122"/>
                <a:ea typeface="SimHei" panose="02010609060101010101" pitchFamily="49" charset="-122"/>
              </a:rPr>
              <a:t> Go </a:t>
            </a:r>
            <a:r>
              <a:rPr lang="nl-BE" sz="4400" dirty="0" err="1">
                <a:latin typeface="SimHei" panose="02010609060101010101" pitchFamily="49" charset="-122"/>
                <a:ea typeface="SimHei" panose="02010609060101010101" pitchFamily="49" charset="-122"/>
              </a:rPr>
              <a:t>Edu</a:t>
            </a:r>
            <a:endParaRPr lang="nl-BE" sz="4400" dirty="0">
              <a:latin typeface="SimHei" panose="02010609060101010101" pitchFamily="49" charset="-122"/>
              <a:ea typeface="SimHei" panose="02010609060101010101" pitchFamily="49" charset="-122"/>
            </a:endParaRPr>
          </a:p>
        </p:txBody>
      </p:sp>
      <p:sp>
        <p:nvSpPr>
          <p:cNvPr id="6" name="Tijdelijke aanduiding voor tekst 5">
            <a:extLst>
              <a:ext uri="{FF2B5EF4-FFF2-40B4-BE49-F238E27FC236}">
                <a16:creationId xmlns:a16="http://schemas.microsoft.com/office/drawing/2014/main" id="{50C6F813-87DA-4DEC-85E1-57464EDA169C}"/>
              </a:ext>
            </a:extLst>
          </p:cNvPr>
          <p:cNvSpPr>
            <a:spLocks noGrp="1"/>
          </p:cNvSpPr>
          <p:nvPr>
            <p:ph type="body" sz="half" idx="2"/>
          </p:nvPr>
        </p:nvSpPr>
        <p:spPr>
          <a:xfrm>
            <a:off x="6888088" y="1844824"/>
            <a:ext cx="4702224" cy="3672408"/>
          </a:xfrm>
        </p:spPr>
        <p:txBody>
          <a:bodyPr>
            <a:normAutofit/>
          </a:bodyPr>
          <a:lstStyle/>
          <a:p>
            <a:pPr algn="just">
              <a:lnSpc>
                <a:spcPct val="100000"/>
              </a:lnSpc>
            </a:pPr>
            <a:r>
              <a:rPr lang="nl-BE" sz="1700" dirty="0" err="1">
                <a:latin typeface="SimHei" panose="02010609060101010101" pitchFamily="49" charset="-122"/>
                <a:ea typeface="SimHei" panose="02010609060101010101" pitchFamily="49" charset="-122"/>
              </a:rPr>
              <a:t>Scottie</a:t>
            </a:r>
            <a:r>
              <a:rPr lang="nl-BE" sz="1700" dirty="0">
                <a:latin typeface="SimHei" panose="02010609060101010101" pitchFamily="49" charset="-122"/>
                <a:ea typeface="SimHei" panose="02010609060101010101" pitchFamily="49" charset="-122"/>
              </a:rPr>
              <a:t> Go! is een innovatief, creatief en educatief spel waarmee kinderen leren programmeren. De unieke combinatie van een interactieve mobiele app en fysieke kartonnen tegels, maakt het spel extra leuk. </a:t>
            </a:r>
          </a:p>
          <a:p>
            <a:pPr algn="just"/>
            <a:endParaRPr lang="nl-BE" sz="1700" dirty="0">
              <a:latin typeface="SimHei" panose="02010609060101010101" pitchFamily="49" charset="-122"/>
              <a:ea typeface="SimHei" panose="02010609060101010101" pitchFamily="49" charset="-122"/>
            </a:endParaRPr>
          </a:p>
          <a:p>
            <a:pPr algn="just"/>
            <a:r>
              <a:rPr lang="nl-BE" b="1" dirty="0">
                <a:latin typeface="SimHei" panose="02010609060101010101" pitchFamily="49" charset="-122"/>
                <a:ea typeface="SimHei" panose="02010609060101010101" pitchFamily="49" charset="-122"/>
              </a:rPr>
              <a:t>Leeftijd: </a:t>
            </a:r>
            <a:r>
              <a:rPr lang="nl-BE" dirty="0">
                <a:latin typeface="SimHei" panose="02010609060101010101" pitchFamily="49" charset="-122"/>
                <a:ea typeface="SimHei" panose="02010609060101010101" pitchFamily="49" charset="-122"/>
              </a:rPr>
              <a:t>Vanaf 6 jaar</a:t>
            </a:r>
          </a:p>
          <a:p>
            <a:pPr algn="just"/>
            <a:r>
              <a:rPr lang="nl-BE" b="1" dirty="0">
                <a:latin typeface="SimHei" panose="02010609060101010101" pitchFamily="49" charset="-122"/>
                <a:ea typeface="SimHei" panose="02010609060101010101" pitchFamily="49" charset="-122"/>
              </a:rPr>
              <a:t>Taal: </a:t>
            </a:r>
            <a:r>
              <a:rPr lang="nl-BE" dirty="0">
                <a:latin typeface="SimHei" panose="02010609060101010101" pitchFamily="49" charset="-122"/>
                <a:ea typeface="SimHei" panose="02010609060101010101" pitchFamily="49" charset="-122"/>
              </a:rPr>
              <a:t>Nederlands</a:t>
            </a:r>
          </a:p>
          <a:p>
            <a:pPr algn="just"/>
            <a:r>
              <a:rPr lang="nl-BE" b="1" dirty="0">
                <a:latin typeface="SimHei" panose="02010609060101010101" pitchFamily="49" charset="-122"/>
                <a:ea typeface="SimHei" panose="02010609060101010101" pitchFamily="49" charset="-122"/>
              </a:rPr>
              <a:t>Prijs: </a:t>
            </a:r>
            <a:r>
              <a:rPr lang="nl-BE" dirty="0">
                <a:latin typeface="SimHei" panose="02010609060101010101" pitchFamily="49" charset="-122"/>
                <a:ea typeface="SimHei" panose="02010609060101010101" pitchFamily="49" charset="-122"/>
              </a:rPr>
              <a:t>Gratis</a:t>
            </a:r>
            <a:endParaRPr lang="en-US" dirty="0">
              <a:latin typeface="SimHei" panose="02010609060101010101" pitchFamily="49" charset="-122"/>
              <a:ea typeface="SimHei" panose="02010609060101010101" pitchFamily="49" charset="-122"/>
            </a:endParaRPr>
          </a:p>
          <a:p>
            <a:endParaRPr lang="nl-BE" sz="2000" dirty="0"/>
          </a:p>
        </p:txBody>
      </p:sp>
      <p:pic>
        <p:nvPicPr>
          <p:cNvPr id="5" name="Afbeelding 4" descr="Afbeelding met teken, voedsel&#10;&#10;Automatisch gegenereerde beschrijving">
            <a:extLst>
              <a:ext uri="{FF2B5EF4-FFF2-40B4-BE49-F238E27FC236}">
                <a16:creationId xmlns:a16="http://schemas.microsoft.com/office/drawing/2014/main" id="{923AEADF-2474-41EB-A403-047F61F3A434}"/>
              </a:ext>
            </a:extLst>
          </p:cNvPr>
          <p:cNvPicPr>
            <a:picLocks noChangeAspect="1"/>
          </p:cNvPicPr>
          <p:nvPr/>
        </p:nvPicPr>
        <p:blipFill>
          <a:blip r:embed="rId3"/>
          <a:stretch>
            <a:fillRect/>
          </a:stretch>
        </p:blipFill>
        <p:spPr>
          <a:xfrm>
            <a:off x="1415480" y="2015073"/>
            <a:ext cx="4536504" cy="2664296"/>
          </a:xfrm>
          <a:prstGeom prst="rect">
            <a:avLst/>
          </a:prstGeom>
        </p:spPr>
      </p:pic>
    </p:spTree>
    <p:extLst>
      <p:ext uri="{BB962C8B-B14F-4D97-AF65-F5344CB8AC3E}">
        <p14:creationId xmlns:p14="http://schemas.microsoft.com/office/powerpoint/2010/main" val="103457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F9CE90-60D0-4F88-8A18-7EAD6310A1D2}"/>
              </a:ext>
            </a:extLst>
          </p:cNvPr>
          <p:cNvSpPr>
            <a:spLocks noGrp="1"/>
          </p:cNvSpPr>
          <p:nvPr>
            <p:ph type="title"/>
          </p:nvPr>
        </p:nvSpPr>
        <p:spPr/>
        <p:txBody>
          <a:bodyPr>
            <a:normAutofit/>
          </a:bodyPr>
          <a:lstStyle/>
          <a:p>
            <a:r>
              <a:rPr lang="nl-BE" sz="4000" dirty="0">
                <a:latin typeface="SimHei" panose="02010609060101010101" pitchFamily="49" charset="-122"/>
                <a:ea typeface="SimHei" panose="02010609060101010101" pitchFamily="49" charset="-122"/>
              </a:rPr>
              <a:t>Inhoudsopgave</a:t>
            </a:r>
          </a:p>
        </p:txBody>
      </p:sp>
      <p:sp>
        <p:nvSpPr>
          <p:cNvPr id="4" name="Tijdelijke aanduiding voor tekst 3">
            <a:extLst>
              <a:ext uri="{FF2B5EF4-FFF2-40B4-BE49-F238E27FC236}">
                <a16:creationId xmlns:a16="http://schemas.microsoft.com/office/drawing/2014/main" id="{6EABD448-7C6B-422A-8366-9027895AFFC0}"/>
              </a:ext>
            </a:extLst>
          </p:cNvPr>
          <p:cNvSpPr>
            <a:spLocks noGrp="1"/>
          </p:cNvSpPr>
          <p:nvPr>
            <p:ph type="body" sz="quarter" idx="14"/>
          </p:nvPr>
        </p:nvSpPr>
        <p:spPr/>
        <p:txBody>
          <a:bodyPr/>
          <a:lstStyle/>
          <a:p>
            <a:r>
              <a:rPr lang="nl-BE" dirty="0">
                <a:latin typeface="SimHei" panose="02010609060101010101" pitchFamily="49" charset="-122"/>
                <a:ea typeface="SimHei" panose="02010609060101010101" pitchFamily="49" charset="-122"/>
              </a:rPr>
              <a:t>Apps Coderen 	</a:t>
            </a:r>
          </a:p>
        </p:txBody>
      </p:sp>
      <p:sp>
        <p:nvSpPr>
          <p:cNvPr id="6" name="Tijdelijke aanduiding voor tekst 5">
            <a:extLst>
              <a:ext uri="{FF2B5EF4-FFF2-40B4-BE49-F238E27FC236}">
                <a16:creationId xmlns:a16="http://schemas.microsoft.com/office/drawing/2014/main" id="{24CBE560-CE6A-4DAC-9C63-B31498EBB290}"/>
              </a:ext>
            </a:extLst>
          </p:cNvPr>
          <p:cNvSpPr>
            <a:spLocks noGrp="1"/>
          </p:cNvSpPr>
          <p:nvPr>
            <p:ph type="body" sz="quarter" idx="16"/>
          </p:nvPr>
        </p:nvSpPr>
        <p:spPr/>
        <p:txBody>
          <a:bodyPr/>
          <a:lstStyle/>
          <a:p>
            <a:r>
              <a:rPr lang="nl-BE" dirty="0">
                <a:latin typeface="SimHei" panose="02010609060101010101" pitchFamily="49" charset="-122"/>
                <a:ea typeface="SimHei" panose="02010609060101010101" pitchFamily="49" charset="-122"/>
              </a:rPr>
              <a:t>Apps Robots</a:t>
            </a:r>
          </a:p>
        </p:txBody>
      </p:sp>
      <p:pic>
        <p:nvPicPr>
          <p:cNvPr id="11" name="Tijdelijke aanduiding voor inhoud 4">
            <a:extLst>
              <a:ext uri="{FF2B5EF4-FFF2-40B4-BE49-F238E27FC236}">
                <a16:creationId xmlns:a16="http://schemas.microsoft.com/office/drawing/2014/main" id="{FEA4F508-4F15-47BA-81A1-3407EB723B1B}"/>
              </a:ext>
            </a:extLst>
          </p:cNvPr>
          <p:cNvPicPr>
            <a:picLocks noGrp="1" noChangeAspect="1"/>
          </p:cNvPicPr>
          <p:nvPr>
            <p:ph type="pic" sz="quarter" idx="13"/>
          </p:nvPr>
        </p:nvPicPr>
        <p:blipFill>
          <a:blip r:embed="rId2"/>
          <a:srcRect l="1502" r="1502"/>
          <a:stretch>
            <a:fillRect/>
          </a:stretch>
        </p:blipFill>
        <p:spPr>
          <a:xfrm>
            <a:off x="992188" y="3068960"/>
            <a:ext cx="1741202" cy="1795140"/>
          </a:xfrm>
        </p:spPr>
      </p:pic>
      <p:pic>
        <p:nvPicPr>
          <p:cNvPr id="1026" name="Picture 2" descr="Afbeeldingsresultaat voor scratch jr">
            <a:extLst>
              <a:ext uri="{FF2B5EF4-FFF2-40B4-BE49-F238E27FC236}">
                <a16:creationId xmlns:a16="http://schemas.microsoft.com/office/drawing/2014/main" id="{E0BD5A27-44DD-4A97-81F3-1AD7948E5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1690" y="1152863"/>
            <a:ext cx="1667906" cy="17705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 name="Afbeelding 14">
            <a:extLst>
              <a:ext uri="{FF2B5EF4-FFF2-40B4-BE49-F238E27FC236}">
                <a16:creationId xmlns:a16="http://schemas.microsoft.com/office/drawing/2014/main" id="{7D275FB3-3D5F-44A7-9855-6B9947825141}"/>
              </a:ext>
            </a:extLst>
          </p:cNvPr>
          <p:cNvPicPr/>
          <p:nvPr/>
        </p:nvPicPr>
        <p:blipFill rotWithShape="1">
          <a:blip r:embed="rId4" cstate="print">
            <a:extLst>
              <a:ext uri="{28A0092B-C50C-407E-A947-70E740481C1C}">
                <a14:useLocalDpi xmlns:a14="http://schemas.microsoft.com/office/drawing/2010/main" val="0"/>
              </a:ext>
            </a:extLst>
          </a:blip>
          <a:srcRect l="68850" t="15789" r="962" b="27631"/>
          <a:stretch/>
        </p:blipFill>
        <p:spPr bwMode="auto">
          <a:xfrm>
            <a:off x="2846846" y="3068960"/>
            <a:ext cx="1777594" cy="1795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Afbeelding 16">
            <a:extLst>
              <a:ext uri="{FF2B5EF4-FFF2-40B4-BE49-F238E27FC236}">
                <a16:creationId xmlns:a16="http://schemas.microsoft.com/office/drawing/2014/main" id="{4600285F-6BE5-4F3F-AB46-D8880BBCE1F1}"/>
              </a:ext>
            </a:extLst>
          </p:cNvPr>
          <p:cNvPicPr/>
          <p:nvPr/>
        </p:nvPicPr>
        <p:blipFill rotWithShape="1">
          <a:blip r:embed="rId5"/>
          <a:srcRect l="5606" t="7284" r="7785" b="5317"/>
          <a:stretch/>
        </p:blipFill>
        <p:spPr>
          <a:xfrm>
            <a:off x="5573878" y="1139746"/>
            <a:ext cx="1775916" cy="17792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Afbeelding 10">
            <a:extLst>
              <a:ext uri="{FF2B5EF4-FFF2-40B4-BE49-F238E27FC236}">
                <a16:creationId xmlns:a16="http://schemas.microsoft.com/office/drawing/2014/main" id="{5493BE66-D2E3-4587-9A48-8B30982FAC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1631" y="3034821"/>
            <a:ext cx="1775917" cy="17857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2">
            <a:extLst>
              <a:ext uri="{FF2B5EF4-FFF2-40B4-BE49-F238E27FC236}">
                <a16:creationId xmlns:a16="http://schemas.microsoft.com/office/drawing/2014/main" id="{58A584B2-7010-4EEA-896B-C8A1345781F2}"/>
              </a:ext>
            </a:extLst>
          </p:cNvPr>
          <p:cNvPicPr>
            <a:picLocks noChangeAspect="1"/>
          </p:cNvPicPr>
          <p:nvPr/>
        </p:nvPicPr>
        <p:blipFill rotWithShape="1">
          <a:blip r:embed="rId7"/>
          <a:srcRect r="50000"/>
          <a:stretch/>
        </p:blipFill>
        <p:spPr>
          <a:xfrm>
            <a:off x="7357548" y="1089718"/>
            <a:ext cx="1828065" cy="19451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Afbeelding 13">
            <a:extLst>
              <a:ext uri="{FF2B5EF4-FFF2-40B4-BE49-F238E27FC236}">
                <a16:creationId xmlns:a16="http://schemas.microsoft.com/office/drawing/2014/main" id="{0D430EA0-1FE9-427F-8ECB-447A08E84D3B}"/>
              </a:ext>
            </a:extLst>
          </p:cNvPr>
          <p:cNvPicPr>
            <a:picLocks noChangeAspect="1"/>
          </p:cNvPicPr>
          <p:nvPr/>
        </p:nvPicPr>
        <p:blipFill>
          <a:blip r:embed="rId8"/>
          <a:stretch>
            <a:fillRect/>
          </a:stretch>
        </p:blipFill>
        <p:spPr>
          <a:xfrm>
            <a:off x="954158" y="1139746"/>
            <a:ext cx="1892687" cy="1795141"/>
          </a:xfrm>
          <a:prstGeom prst="rect">
            <a:avLst/>
          </a:prstGeom>
        </p:spPr>
      </p:pic>
    </p:spTree>
    <p:extLst>
      <p:ext uri="{BB962C8B-B14F-4D97-AF65-F5344CB8AC3E}">
        <p14:creationId xmlns:p14="http://schemas.microsoft.com/office/powerpoint/2010/main" val="84547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koelkast, foto, klok, wit&#10;&#10;Automatisch gegenereerde beschrijving">
            <a:extLst>
              <a:ext uri="{FF2B5EF4-FFF2-40B4-BE49-F238E27FC236}">
                <a16:creationId xmlns:a16="http://schemas.microsoft.com/office/drawing/2014/main" id="{1302E514-B03C-4612-B710-F9AD9AAED191}"/>
              </a:ext>
            </a:extLst>
          </p:cNvPr>
          <p:cNvPicPr>
            <a:picLocks noChangeAspect="1"/>
          </p:cNvPicPr>
          <p:nvPr/>
        </p:nvPicPr>
        <p:blipFill>
          <a:blip r:embed="rId2"/>
          <a:stretch>
            <a:fillRect/>
          </a:stretch>
        </p:blipFill>
        <p:spPr>
          <a:xfrm>
            <a:off x="623392" y="1268760"/>
            <a:ext cx="4752528" cy="3362118"/>
          </a:xfrm>
          <a:prstGeom prst="rect">
            <a:avLst/>
          </a:prstGeom>
        </p:spPr>
      </p:pic>
      <p:sp>
        <p:nvSpPr>
          <p:cNvPr id="8" name="Tekstvak 7">
            <a:extLst>
              <a:ext uri="{FF2B5EF4-FFF2-40B4-BE49-F238E27FC236}">
                <a16:creationId xmlns:a16="http://schemas.microsoft.com/office/drawing/2014/main" id="{1E659631-606B-4737-B974-F2E9BDD40E2D}"/>
              </a:ext>
            </a:extLst>
          </p:cNvPr>
          <p:cNvSpPr txBox="1"/>
          <p:nvPr/>
        </p:nvSpPr>
        <p:spPr>
          <a:xfrm>
            <a:off x="2243572" y="3968388"/>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Werkblokken</a:t>
            </a:r>
          </a:p>
        </p:txBody>
      </p:sp>
      <p:pic>
        <p:nvPicPr>
          <p:cNvPr id="6" name="Afbeelding 5" descr="Afbeelding met monitor, schermafbeelding, computer, scherm&#10;&#10;Automatisch gegenereerde beschrijving">
            <a:extLst>
              <a:ext uri="{FF2B5EF4-FFF2-40B4-BE49-F238E27FC236}">
                <a16:creationId xmlns:a16="http://schemas.microsoft.com/office/drawing/2014/main" id="{D6B1743B-4D1A-41A6-8E0C-169F8E0BBC8A}"/>
              </a:ext>
            </a:extLst>
          </p:cNvPr>
          <p:cNvPicPr>
            <a:picLocks noChangeAspect="1"/>
          </p:cNvPicPr>
          <p:nvPr/>
        </p:nvPicPr>
        <p:blipFill>
          <a:blip r:embed="rId3"/>
          <a:stretch>
            <a:fillRect/>
          </a:stretch>
        </p:blipFill>
        <p:spPr>
          <a:xfrm>
            <a:off x="5591944" y="1308258"/>
            <a:ext cx="5905131" cy="3322620"/>
          </a:xfrm>
          <a:prstGeom prst="rect">
            <a:avLst/>
          </a:prstGeom>
        </p:spPr>
      </p:pic>
      <p:sp>
        <p:nvSpPr>
          <p:cNvPr id="12" name="Tekstvak 11">
            <a:extLst>
              <a:ext uri="{FF2B5EF4-FFF2-40B4-BE49-F238E27FC236}">
                <a16:creationId xmlns:a16="http://schemas.microsoft.com/office/drawing/2014/main" id="{7F3CEE4E-C245-4C48-8AB3-3A55D639F63E}"/>
              </a:ext>
            </a:extLst>
          </p:cNvPr>
          <p:cNvSpPr txBox="1"/>
          <p:nvPr/>
        </p:nvSpPr>
        <p:spPr>
          <a:xfrm>
            <a:off x="6744072" y="3545632"/>
            <a:ext cx="84343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Scène</a:t>
            </a:r>
            <a:endParaRPr lang="nl-BE"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83866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rtlCol="0">
            <a:normAutofit/>
          </a:bodyPr>
          <a:lstStyle/>
          <a:p>
            <a:pPr rtl="0"/>
            <a:r>
              <a:rPr lang="nl-NL" sz="4000" dirty="0">
                <a:latin typeface="SimHei" panose="02010609060101010101" pitchFamily="49" charset="-122"/>
                <a:ea typeface="SimHei" panose="02010609060101010101" pitchFamily="49" charset="-122"/>
              </a:rPr>
              <a:t>Extra apps</a:t>
            </a:r>
          </a:p>
        </p:txBody>
      </p:sp>
      <p:sp>
        <p:nvSpPr>
          <p:cNvPr id="18" name="Tijdelijke aanduiding voor tekst 17">
            <a:extLst>
              <a:ext uri="{FF2B5EF4-FFF2-40B4-BE49-F238E27FC236}">
                <a16:creationId xmlns:a16="http://schemas.microsoft.com/office/drawing/2014/main" id="{AC88108B-B21F-419E-BE87-6409E8DB0B58}"/>
              </a:ext>
            </a:extLst>
          </p:cNvPr>
          <p:cNvSpPr>
            <a:spLocks noGrp="1"/>
          </p:cNvSpPr>
          <p:nvPr>
            <p:ph type="body" idx="1"/>
          </p:nvPr>
        </p:nvSpPr>
        <p:spPr>
          <a:xfrm>
            <a:off x="3352800" y="2438399"/>
            <a:ext cx="5839544" cy="2057401"/>
          </a:xfrm>
        </p:spPr>
        <p:txBody>
          <a:bodyPr>
            <a:normAutofit fontScale="92500" lnSpcReduction="10000"/>
          </a:bodyPr>
          <a:lstStyle/>
          <a:p>
            <a:pPr marL="342900" indent="-342900">
              <a:buFont typeface="Arial" panose="020B0604020202020204" pitchFamily="34" charset="0"/>
              <a:buChar char="•"/>
            </a:pPr>
            <a:r>
              <a:rPr lang="nl-BE" dirty="0" err="1">
                <a:latin typeface="SimHei" panose="02010609060101010101" pitchFamily="49" charset="-122"/>
                <a:ea typeface="SimHei" panose="02010609060101010101" pitchFamily="49" charset="-122"/>
              </a:rPr>
              <a:t>SpriteBox</a:t>
            </a:r>
            <a:r>
              <a:rPr lang="nl-BE" dirty="0">
                <a:latin typeface="SimHei" panose="02010609060101010101" pitchFamily="49" charset="-122"/>
                <a:ea typeface="SimHei" panose="02010609060101010101" pitchFamily="49" charset="-122"/>
              </a:rPr>
              <a:t> / A.L.E.X / </a:t>
            </a:r>
            <a:r>
              <a:rPr lang="nl-BE" dirty="0" err="1">
                <a:latin typeface="SimHei" panose="02010609060101010101" pitchFamily="49" charset="-122"/>
                <a:ea typeface="SimHei" panose="02010609060101010101" pitchFamily="49" charset="-122"/>
              </a:rPr>
              <a:t>CodeSpark</a:t>
            </a:r>
            <a:r>
              <a:rPr lang="nl-BE" dirty="0">
                <a:latin typeface="SimHei" panose="02010609060101010101" pitchFamily="49" charset="-122"/>
                <a:ea typeface="SimHei" panose="02010609060101010101" pitchFamily="49" charset="-122"/>
              </a:rPr>
              <a:t> / Code-a-</a:t>
            </a:r>
            <a:r>
              <a:rPr lang="nl-BE" dirty="0" err="1">
                <a:latin typeface="SimHei" panose="02010609060101010101" pitchFamily="49" charset="-122"/>
                <a:ea typeface="SimHei" panose="02010609060101010101" pitchFamily="49" charset="-122"/>
              </a:rPr>
              <a:t>Pillar</a:t>
            </a:r>
            <a:endParaRPr lang="nl-BE" dirty="0">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r>
              <a:rPr lang="nl-BE" dirty="0">
                <a:latin typeface="SimHei" panose="02010609060101010101" pitchFamily="49" charset="-122"/>
                <a:ea typeface="SimHei" panose="02010609060101010101" pitchFamily="49" charset="-122"/>
              </a:rPr>
              <a:t>PocketCode / Sketch </a:t>
            </a:r>
            <a:r>
              <a:rPr lang="nl-BE" dirty="0" err="1">
                <a:latin typeface="SimHei" panose="02010609060101010101" pitchFamily="49" charset="-122"/>
                <a:ea typeface="SimHei" panose="02010609060101010101" pitchFamily="49" charset="-122"/>
              </a:rPr>
              <a:t>Nation</a:t>
            </a:r>
            <a:r>
              <a:rPr lang="nl-BE" dirty="0">
                <a:latin typeface="SimHei" panose="02010609060101010101" pitchFamily="49" charset="-122"/>
                <a:ea typeface="SimHei" panose="02010609060101010101" pitchFamily="49" charset="-122"/>
              </a:rPr>
              <a:t> / Stop Motion Studio / </a:t>
            </a:r>
            <a:r>
              <a:rPr lang="nl-BE" dirty="0" err="1">
                <a:latin typeface="SimHei" panose="02010609060101010101" pitchFamily="49" charset="-122"/>
                <a:ea typeface="SimHei" panose="02010609060101010101" pitchFamily="49" charset="-122"/>
              </a:rPr>
              <a:t>Tynker</a:t>
            </a:r>
            <a:endParaRPr lang="nl-BE" dirty="0">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r>
              <a:rPr lang="nl-BE" dirty="0">
                <a:latin typeface="SimHei" panose="02010609060101010101" pitchFamily="49" charset="-122"/>
                <a:ea typeface="SimHei" panose="02010609060101010101" pitchFamily="49" charset="-122"/>
              </a:rPr>
              <a:t>Newton Ball / </a:t>
            </a:r>
            <a:r>
              <a:rPr lang="nl-BE" dirty="0" err="1">
                <a:latin typeface="SimHei" panose="02010609060101010101" pitchFamily="49" charset="-122"/>
                <a:ea typeface="SimHei" panose="02010609060101010101" pitchFamily="49" charset="-122"/>
              </a:rPr>
              <a:t>Inventioneers</a:t>
            </a:r>
            <a:r>
              <a:rPr lang="nl-BE" dirty="0">
                <a:latin typeface="SimHei" panose="02010609060101010101" pitchFamily="49" charset="-122"/>
                <a:ea typeface="SimHei" panose="02010609060101010101" pitchFamily="49" charset="-122"/>
              </a:rPr>
              <a:t> / </a:t>
            </a:r>
            <a:r>
              <a:rPr lang="nl-BE" dirty="0" err="1">
                <a:latin typeface="SimHei" panose="02010609060101010101" pitchFamily="49" charset="-122"/>
                <a:ea typeface="SimHei" panose="02010609060101010101" pitchFamily="49" charset="-122"/>
              </a:rPr>
              <a:t>Rube’s</a:t>
            </a:r>
            <a:r>
              <a:rPr lang="nl-BE" dirty="0">
                <a:latin typeface="SimHei" panose="02010609060101010101" pitchFamily="49" charset="-122"/>
                <a:ea typeface="SimHei" panose="02010609060101010101" pitchFamily="49" charset="-122"/>
              </a:rPr>
              <a:t> lab / Bridge Construction</a:t>
            </a:r>
          </a:p>
          <a:p>
            <a:endParaRPr lang="nl-BE" dirty="0"/>
          </a:p>
          <a:p>
            <a:pPr marL="342900" indent="-342900">
              <a:buFont typeface="Arial" panose="020B0604020202020204" pitchFamily="34" charset="0"/>
              <a:buChar char="•"/>
            </a:pPr>
            <a:endParaRPr lang="nl-BE" dirty="0"/>
          </a:p>
          <a:p>
            <a:pPr marL="342900" indent="-342900">
              <a:buFont typeface="Arial" panose="020B0604020202020204" pitchFamily="34" charset="0"/>
              <a:buChar char="•"/>
            </a:pPr>
            <a:endParaRPr lang="nl-BE" dirty="0"/>
          </a:p>
        </p:txBody>
      </p:sp>
    </p:spTree>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ijdelijke aanduiding voor afbeelding 11">
            <a:extLst>
              <a:ext uri="{FF2B5EF4-FFF2-40B4-BE49-F238E27FC236}">
                <a16:creationId xmlns:a16="http://schemas.microsoft.com/office/drawing/2014/main" id="{3DA493E7-88F3-411C-B548-81F6F47C72DB}"/>
              </a:ext>
            </a:extLst>
          </p:cNvPr>
          <p:cNvPicPr>
            <a:picLocks noGrp="1" noChangeAspect="1"/>
          </p:cNvPicPr>
          <p:nvPr>
            <p:ph type="pic" sz="quarter" idx="15"/>
          </p:nvPr>
        </p:nvPicPr>
        <p:blipFill>
          <a:blip r:embed="rId3"/>
          <a:srcRect t="6963" b="6963"/>
          <a:stretch>
            <a:fillRect/>
          </a:stretch>
        </p:blipFill>
        <p:spPr>
          <a:xfrm>
            <a:off x="1013022" y="538232"/>
            <a:ext cx="2752545" cy="1587658"/>
          </a:xfrm>
        </p:spPr>
      </p:pic>
      <p:pic>
        <p:nvPicPr>
          <p:cNvPr id="14" name="Tijdelijke aanduiding voor afbeelding 13">
            <a:extLst>
              <a:ext uri="{FF2B5EF4-FFF2-40B4-BE49-F238E27FC236}">
                <a16:creationId xmlns:a16="http://schemas.microsoft.com/office/drawing/2014/main" id="{D96C3992-02E9-478A-A56B-4E3E932FD0BA}"/>
              </a:ext>
            </a:extLst>
          </p:cNvPr>
          <p:cNvPicPr>
            <a:picLocks noGrp="1" noChangeAspect="1"/>
          </p:cNvPicPr>
          <p:nvPr>
            <p:ph type="pic" sz="quarter" idx="16"/>
          </p:nvPr>
        </p:nvPicPr>
        <p:blipFill>
          <a:blip r:embed="rId4"/>
          <a:srcRect t="3864" b="3864"/>
          <a:stretch>
            <a:fillRect/>
          </a:stretch>
        </p:blipFill>
        <p:spPr/>
      </p:pic>
      <p:pic>
        <p:nvPicPr>
          <p:cNvPr id="16" name="Tijdelijke aanduiding voor afbeelding 15">
            <a:extLst>
              <a:ext uri="{FF2B5EF4-FFF2-40B4-BE49-F238E27FC236}">
                <a16:creationId xmlns:a16="http://schemas.microsoft.com/office/drawing/2014/main" id="{272B0288-AF10-4CBC-A3C4-05AF773BF1E6}"/>
              </a:ext>
            </a:extLst>
          </p:cNvPr>
          <p:cNvPicPr>
            <a:picLocks noGrp="1" noChangeAspect="1"/>
          </p:cNvPicPr>
          <p:nvPr>
            <p:ph type="pic" sz="quarter" idx="17"/>
          </p:nvPr>
        </p:nvPicPr>
        <p:blipFill>
          <a:blip r:embed="rId5"/>
          <a:srcRect t="28402" b="28402"/>
          <a:stretch>
            <a:fillRect/>
          </a:stretch>
        </p:blipFill>
        <p:spPr/>
      </p:pic>
      <p:sp>
        <p:nvSpPr>
          <p:cNvPr id="10" name="Tekstvak 9">
            <a:extLst>
              <a:ext uri="{FF2B5EF4-FFF2-40B4-BE49-F238E27FC236}">
                <a16:creationId xmlns:a16="http://schemas.microsoft.com/office/drawing/2014/main" id="{E15F9699-6DE6-46D6-AC81-914022786EAA}"/>
              </a:ext>
            </a:extLst>
          </p:cNvPr>
          <p:cNvSpPr txBox="1"/>
          <p:nvPr/>
        </p:nvSpPr>
        <p:spPr>
          <a:xfrm>
            <a:off x="5034536" y="571262"/>
            <a:ext cx="3528392" cy="222176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l-BE" sz="2400" dirty="0">
                <a:latin typeface="SimHei" panose="02010609060101010101" pitchFamily="49" charset="-122"/>
                <a:ea typeface="SimHei" panose="02010609060101010101" pitchFamily="49" charset="-122"/>
              </a:rPr>
              <a:t>Sprite Box </a:t>
            </a:r>
          </a:p>
          <a:p>
            <a:pPr marL="342900" indent="-342900">
              <a:lnSpc>
                <a:spcPct val="150000"/>
              </a:lnSpc>
              <a:buFont typeface="Arial" panose="020B0604020202020204" pitchFamily="34" charset="0"/>
              <a:buChar char="•"/>
            </a:pPr>
            <a:r>
              <a:rPr lang="nl-BE" sz="2400" dirty="0">
                <a:latin typeface="SimHei" panose="02010609060101010101" pitchFamily="49" charset="-122"/>
                <a:ea typeface="SimHei" panose="02010609060101010101" pitchFamily="49" charset="-122"/>
              </a:rPr>
              <a:t>A.L.E.X</a:t>
            </a:r>
          </a:p>
          <a:p>
            <a:pPr marL="342900" indent="-342900">
              <a:lnSpc>
                <a:spcPct val="150000"/>
              </a:lnSpc>
              <a:buFont typeface="Arial" panose="020B0604020202020204" pitchFamily="34" charset="0"/>
              <a:buChar char="•"/>
            </a:pPr>
            <a:r>
              <a:rPr lang="nl-BE" sz="2400" dirty="0" err="1">
                <a:latin typeface="SimHei" panose="02010609060101010101" pitchFamily="49" charset="-122"/>
                <a:ea typeface="SimHei" panose="02010609060101010101" pitchFamily="49" charset="-122"/>
              </a:rPr>
              <a:t>CodeSpark</a:t>
            </a:r>
            <a:endParaRPr lang="nl-BE" sz="2400" dirty="0">
              <a:latin typeface="SimHei" panose="02010609060101010101" pitchFamily="49" charset="-122"/>
              <a:ea typeface="SimHei" panose="02010609060101010101" pitchFamily="49" charset="-122"/>
            </a:endParaRPr>
          </a:p>
          <a:p>
            <a:pPr marL="342900" indent="-342900">
              <a:lnSpc>
                <a:spcPct val="150000"/>
              </a:lnSpc>
              <a:buFont typeface="Arial" panose="020B0604020202020204" pitchFamily="34" charset="0"/>
              <a:buChar char="•"/>
            </a:pPr>
            <a:r>
              <a:rPr lang="nl-BE" sz="2400" dirty="0">
                <a:latin typeface="SimHei" panose="02010609060101010101" pitchFamily="49" charset="-122"/>
                <a:ea typeface="SimHei" panose="02010609060101010101" pitchFamily="49" charset="-122"/>
              </a:rPr>
              <a:t>Code-a-</a:t>
            </a:r>
            <a:r>
              <a:rPr lang="nl-BE" sz="2400" dirty="0" err="1">
                <a:latin typeface="SimHei" panose="02010609060101010101" pitchFamily="49" charset="-122"/>
                <a:ea typeface="SimHei" panose="02010609060101010101" pitchFamily="49" charset="-122"/>
              </a:rPr>
              <a:t>pillar</a:t>
            </a:r>
            <a:r>
              <a:rPr lang="nl-BE" sz="2400" dirty="0">
                <a:latin typeface="SimHei" panose="02010609060101010101" pitchFamily="49" charset="-122"/>
                <a:ea typeface="SimHei" panose="02010609060101010101" pitchFamily="49" charset="-122"/>
              </a:rPr>
              <a:t> </a:t>
            </a:r>
          </a:p>
        </p:txBody>
      </p:sp>
      <p:pic>
        <p:nvPicPr>
          <p:cNvPr id="5" name="Tijdelijke aanduiding voor afbeelding 4">
            <a:extLst>
              <a:ext uri="{FF2B5EF4-FFF2-40B4-BE49-F238E27FC236}">
                <a16:creationId xmlns:a16="http://schemas.microsoft.com/office/drawing/2014/main" id="{F7E77131-2E9E-4965-A780-733AB51868D5}"/>
              </a:ext>
            </a:extLst>
          </p:cNvPr>
          <p:cNvPicPr>
            <a:picLocks noGrp="1" noChangeAspect="1"/>
          </p:cNvPicPr>
          <p:nvPr>
            <p:ph type="pic" sz="quarter" idx="18"/>
          </p:nvPr>
        </p:nvPicPr>
        <p:blipFill>
          <a:blip r:embed="rId6"/>
          <a:srcRect t="12387" b="12387"/>
          <a:stretch>
            <a:fillRect/>
          </a:stretch>
        </p:blipFill>
        <p:spPr/>
      </p:pic>
    </p:spTree>
    <p:extLst>
      <p:ext uri="{BB962C8B-B14F-4D97-AF65-F5344CB8AC3E}">
        <p14:creationId xmlns:p14="http://schemas.microsoft.com/office/powerpoint/2010/main" val="123620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Tijdelijke aanduiding voor afbeelding 21">
            <a:extLst>
              <a:ext uri="{FF2B5EF4-FFF2-40B4-BE49-F238E27FC236}">
                <a16:creationId xmlns:a16="http://schemas.microsoft.com/office/drawing/2014/main" id="{DC2EB6FB-FEB6-42B5-84C0-AA4C5E00587D}"/>
              </a:ext>
            </a:extLst>
          </p:cNvPr>
          <p:cNvPicPr>
            <a:picLocks noGrp="1" noChangeAspect="1"/>
          </p:cNvPicPr>
          <p:nvPr>
            <p:ph type="pic" sz="quarter" idx="15"/>
          </p:nvPr>
        </p:nvPicPr>
        <p:blipFill>
          <a:blip r:embed="rId3"/>
          <a:srcRect t="11583" b="11583"/>
          <a:stretch>
            <a:fillRect/>
          </a:stretch>
        </p:blipFill>
        <p:spPr/>
      </p:pic>
      <p:pic>
        <p:nvPicPr>
          <p:cNvPr id="24" name="Tijdelijke aanduiding voor afbeelding 23">
            <a:extLst>
              <a:ext uri="{FF2B5EF4-FFF2-40B4-BE49-F238E27FC236}">
                <a16:creationId xmlns:a16="http://schemas.microsoft.com/office/drawing/2014/main" id="{11DFB21E-6171-4202-AB1E-0BB07E951920}"/>
              </a:ext>
            </a:extLst>
          </p:cNvPr>
          <p:cNvPicPr>
            <a:picLocks noGrp="1" noChangeAspect="1"/>
          </p:cNvPicPr>
          <p:nvPr>
            <p:ph type="pic" sz="quarter" idx="16"/>
          </p:nvPr>
        </p:nvPicPr>
        <p:blipFill>
          <a:blip r:embed="rId4"/>
          <a:srcRect l="1231" r="1231"/>
          <a:stretch>
            <a:fillRect/>
          </a:stretch>
        </p:blipFill>
        <p:spPr/>
      </p:pic>
      <p:pic>
        <p:nvPicPr>
          <p:cNvPr id="26" name="Tijdelijke aanduiding voor afbeelding 25">
            <a:extLst>
              <a:ext uri="{FF2B5EF4-FFF2-40B4-BE49-F238E27FC236}">
                <a16:creationId xmlns:a16="http://schemas.microsoft.com/office/drawing/2014/main" id="{741FDAA2-3942-497D-9558-B5266ADCFA91}"/>
              </a:ext>
            </a:extLst>
          </p:cNvPr>
          <p:cNvPicPr>
            <a:picLocks noGrp="1" noChangeAspect="1"/>
          </p:cNvPicPr>
          <p:nvPr>
            <p:ph type="pic" sz="quarter" idx="17"/>
          </p:nvPr>
        </p:nvPicPr>
        <p:blipFill>
          <a:blip r:embed="rId5"/>
          <a:srcRect t="5467" b="5467"/>
          <a:stretch>
            <a:fillRect/>
          </a:stretch>
        </p:blipFill>
        <p:spPr/>
      </p:pic>
      <p:pic>
        <p:nvPicPr>
          <p:cNvPr id="20" name="Tijdelijke aanduiding voor afbeelding 19">
            <a:extLst>
              <a:ext uri="{FF2B5EF4-FFF2-40B4-BE49-F238E27FC236}">
                <a16:creationId xmlns:a16="http://schemas.microsoft.com/office/drawing/2014/main" id="{3E81C468-9BBF-4718-A47C-8F9A047C18B3}"/>
              </a:ext>
            </a:extLst>
          </p:cNvPr>
          <p:cNvPicPr>
            <a:picLocks noGrp="1" noChangeAspect="1"/>
          </p:cNvPicPr>
          <p:nvPr>
            <p:ph type="pic" sz="quarter" idx="18"/>
          </p:nvPr>
        </p:nvPicPr>
        <p:blipFill>
          <a:blip r:embed="rId6"/>
          <a:srcRect l="3302" r="3302"/>
          <a:stretch>
            <a:fillRect/>
          </a:stretch>
        </p:blipFill>
        <p:spPr/>
      </p:pic>
      <p:sp>
        <p:nvSpPr>
          <p:cNvPr id="10" name="Tijdelijke aanduiding voor tekst 9">
            <a:extLst>
              <a:ext uri="{FF2B5EF4-FFF2-40B4-BE49-F238E27FC236}">
                <a16:creationId xmlns:a16="http://schemas.microsoft.com/office/drawing/2014/main" id="{07504DAD-142C-4490-9FD2-3B1329EAD12B}"/>
              </a:ext>
            </a:extLst>
          </p:cNvPr>
          <p:cNvSpPr>
            <a:spLocks noGrp="1"/>
          </p:cNvSpPr>
          <p:nvPr>
            <p:ph type="body" sz="quarter" idx="4294967295"/>
          </p:nvPr>
        </p:nvSpPr>
        <p:spPr>
          <a:xfrm>
            <a:off x="4655840" y="772467"/>
            <a:ext cx="8104188" cy="1119187"/>
          </a:xfrm>
        </p:spPr>
        <p:txBody>
          <a:bodyPr>
            <a:noAutofit/>
          </a:bodyPr>
          <a:lstStyle/>
          <a:p>
            <a:pPr marL="342900" indent="-342900">
              <a:lnSpc>
                <a:spcPct val="100000"/>
              </a:lnSpc>
              <a:buFont typeface="Arial" panose="020B0604020202020204" pitchFamily="34" charset="0"/>
              <a:buChar char="•"/>
            </a:pPr>
            <a:r>
              <a:rPr lang="nl-BE" sz="2400" dirty="0">
                <a:latin typeface="SimHei" panose="02010609060101010101" pitchFamily="49" charset="-122"/>
                <a:ea typeface="SimHei" panose="02010609060101010101" pitchFamily="49" charset="-122"/>
              </a:rPr>
              <a:t>PocketCode</a:t>
            </a:r>
          </a:p>
          <a:p>
            <a:pPr marL="342900" indent="-342900">
              <a:lnSpc>
                <a:spcPct val="100000"/>
              </a:lnSpc>
              <a:buFont typeface="Arial" panose="020B0604020202020204" pitchFamily="34" charset="0"/>
              <a:buChar char="•"/>
            </a:pPr>
            <a:r>
              <a:rPr lang="nl-BE" sz="2400" dirty="0">
                <a:latin typeface="SimHei" panose="02010609060101010101" pitchFamily="49" charset="-122"/>
                <a:ea typeface="SimHei" panose="02010609060101010101" pitchFamily="49" charset="-122"/>
              </a:rPr>
              <a:t>Sketch </a:t>
            </a:r>
            <a:r>
              <a:rPr lang="nl-BE" sz="2400" dirty="0" err="1">
                <a:latin typeface="SimHei" panose="02010609060101010101" pitchFamily="49" charset="-122"/>
                <a:ea typeface="SimHei" panose="02010609060101010101" pitchFamily="49" charset="-122"/>
              </a:rPr>
              <a:t>Nation</a:t>
            </a:r>
            <a:r>
              <a:rPr lang="nl-BE" sz="2400" dirty="0">
                <a:latin typeface="SimHei" panose="02010609060101010101" pitchFamily="49" charset="-122"/>
                <a:ea typeface="SimHei" panose="02010609060101010101" pitchFamily="49" charset="-122"/>
              </a:rPr>
              <a:t> </a:t>
            </a:r>
          </a:p>
          <a:p>
            <a:pPr marL="342900" indent="-342900">
              <a:lnSpc>
                <a:spcPct val="100000"/>
              </a:lnSpc>
              <a:buFont typeface="Arial" panose="020B0604020202020204" pitchFamily="34" charset="0"/>
              <a:buChar char="•"/>
            </a:pPr>
            <a:r>
              <a:rPr lang="nl-BE" sz="2400" dirty="0">
                <a:latin typeface="SimHei" panose="02010609060101010101" pitchFamily="49" charset="-122"/>
                <a:ea typeface="SimHei" panose="02010609060101010101" pitchFamily="49" charset="-122"/>
              </a:rPr>
              <a:t>Stop Motion Studio</a:t>
            </a:r>
          </a:p>
          <a:p>
            <a:pPr marL="342900" indent="-342900">
              <a:lnSpc>
                <a:spcPct val="100000"/>
              </a:lnSpc>
              <a:buFont typeface="Arial" panose="020B0604020202020204" pitchFamily="34" charset="0"/>
              <a:buChar char="•"/>
            </a:pPr>
            <a:r>
              <a:rPr lang="nl-BE" sz="2400" dirty="0" err="1">
                <a:latin typeface="SimHei" panose="02010609060101010101" pitchFamily="49" charset="-122"/>
                <a:ea typeface="SimHei" panose="02010609060101010101" pitchFamily="49" charset="-122"/>
              </a:rPr>
              <a:t>Tynker</a:t>
            </a:r>
            <a:endParaRPr lang="nl-BE" sz="24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72096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ijdelijke aanduiding voor afbeelding 11">
            <a:extLst>
              <a:ext uri="{FF2B5EF4-FFF2-40B4-BE49-F238E27FC236}">
                <a16:creationId xmlns:a16="http://schemas.microsoft.com/office/drawing/2014/main" id="{DAB12EBB-69BD-4FA4-8CF0-322D84256AF6}"/>
              </a:ext>
            </a:extLst>
          </p:cNvPr>
          <p:cNvPicPr>
            <a:picLocks noGrp="1" noChangeAspect="1"/>
          </p:cNvPicPr>
          <p:nvPr>
            <p:ph type="pic" sz="quarter" idx="16"/>
          </p:nvPr>
        </p:nvPicPr>
        <p:blipFill>
          <a:blip r:embed="rId3"/>
          <a:srcRect l="723" r="723"/>
          <a:stretch>
            <a:fillRect/>
          </a:stretch>
        </p:blipFill>
        <p:spPr/>
      </p:pic>
      <p:pic>
        <p:nvPicPr>
          <p:cNvPr id="14" name="Tijdelijke aanduiding voor afbeelding 13">
            <a:extLst>
              <a:ext uri="{FF2B5EF4-FFF2-40B4-BE49-F238E27FC236}">
                <a16:creationId xmlns:a16="http://schemas.microsoft.com/office/drawing/2014/main" id="{0FF2270A-564E-476D-8D94-84BC9F640974}"/>
              </a:ext>
            </a:extLst>
          </p:cNvPr>
          <p:cNvPicPr>
            <a:picLocks noGrp="1" noChangeAspect="1"/>
          </p:cNvPicPr>
          <p:nvPr>
            <p:ph type="pic" sz="quarter" idx="17"/>
          </p:nvPr>
        </p:nvPicPr>
        <p:blipFill>
          <a:blip r:embed="rId4"/>
          <a:srcRect t="21165" b="21165"/>
          <a:stretch>
            <a:fillRect/>
          </a:stretch>
        </p:blipFill>
        <p:spPr/>
      </p:pic>
      <p:pic>
        <p:nvPicPr>
          <p:cNvPr id="16" name="Tijdelijke aanduiding voor afbeelding 15">
            <a:extLst>
              <a:ext uri="{FF2B5EF4-FFF2-40B4-BE49-F238E27FC236}">
                <a16:creationId xmlns:a16="http://schemas.microsoft.com/office/drawing/2014/main" id="{C107E90E-AA6E-4FB7-ACB0-C974505F64E0}"/>
              </a:ext>
            </a:extLst>
          </p:cNvPr>
          <p:cNvPicPr>
            <a:picLocks noGrp="1" noChangeAspect="1"/>
          </p:cNvPicPr>
          <p:nvPr>
            <p:ph type="pic" sz="quarter" idx="18"/>
          </p:nvPr>
        </p:nvPicPr>
        <p:blipFill>
          <a:blip r:embed="rId5"/>
          <a:srcRect l="357" r="357"/>
          <a:stretch>
            <a:fillRect/>
          </a:stretch>
        </p:blipFill>
        <p:spPr/>
      </p:pic>
      <p:sp>
        <p:nvSpPr>
          <p:cNvPr id="8" name="Tekstvak 7">
            <a:extLst>
              <a:ext uri="{FF2B5EF4-FFF2-40B4-BE49-F238E27FC236}">
                <a16:creationId xmlns:a16="http://schemas.microsoft.com/office/drawing/2014/main" id="{A642F3C9-3AF6-46AF-88EA-37961D66811E}"/>
              </a:ext>
            </a:extLst>
          </p:cNvPr>
          <p:cNvSpPr txBox="1"/>
          <p:nvPr/>
        </p:nvSpPr>
        <p:spPr>
          <a:xfrm>
            <a:off x="4885279" y="560737"/>
            <a:ext cx="3672408" cy="222176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l-BE" sz="2400" dirty="0" err="1">
                <a:latin typeface="SimHei" panose="02010609060101010101" pitchFamily="49" charset="-122"/>
                <a:ea typeface="SimHei" panose="02010609060101010101" pitchFamily="49" charset="-122"/>
              </a:rPr>
              <a:t>Inventioneers</a:t>
            </a:r>
            <a:r>
              <a:rPr lang="nl-BE" sz="2400" dirty="0">
                <a:latin typeface="SimHei" panose="02010609060101010101" pitchFamily="49" charset="-122"/>
                <a:ea typeface="SimHei" panose="02010609060101010101" pitchFamily="49" charset="-122"/>
              </a:rPr>
              <a:t> </a:t>
            </a:r>
          </a:p>
          <a:p>
            <a:pPr marL="342900" indent="-342900">
              <a:lnSpc>
                <a:spcPct val="150000"/>
              </a:lnSpc>
              <a:buFont typeface="Arial" panose="020B0604020202020204" pitchFamily="34" charset="0"/>
              <a:buChar char="•"/>
            </a:pPr>
            <a:r>
              <a:rPr lang="nl-BE" sz="2400" dirty="0">
                <a:latin typeface="SimHei" panose="02010609060101010101" pitchFamily="49" charset="-122"/>
                <a:ea typeface="SimHei" panose="02010609060101010101" pitchFamily="49" charset="-122"/>
              </a:rPr>
              <a:t>Newton Ball </a:t>
            </a:r>
          </a:p>
          <a:p>
            <a:pPr marL="342900" indent="-342900">
              <a:lnSpc>
                <a:spcPct val="150000"/>
              </a:lnSpc>
              <a:buFont typeface="Arial" panose="020B0604020202020204" pitchFamily="34" charset="0"/>
              <a:buChar char="•"/>
            </a:pPr>
            <a:r>
              <a:rPr lang="nl-BE" sz="2400" dirty="0" err="1">
                <a:latin typeface="SimHei" panose="02010609060101010101" pitchFamily="49" charset="-122"/>
                <a:ea typeface="SimHei" panose="02010609060101010101" pitchFamily="49" charset="-122"/>
              </a:rPr>
              <a:t>Rube’s</a:t>
            </a:r>
            <a:r>
              <a:rPr lang="nl-BE" sz="2400" dirty="0">
                <a:latin typeface="SimHei" panose="02010609060101010101" pitchFamily="49" charset="-122"/>
                <a:ea typeface="SimHei" panose="02010609060101010101" pitchFamily="49" charset="-122"/>
              </a:rPr>
              <a:t> Lab</a:t>
            </a:r>
          </a:p>
          <a:p>
            <a:pPr marL="342900" indent="-342900">
              <a:lnSpc>
                <a:spcPct val="150000"/>
              </a:lnSpc>
              <a:buFont typeface="Arial" panose="020B0604020202020204" pitchFamily="34" charset="0"/>
              <a:buChar char="•"/>
            </a:pPr>
            <a:r>
              <a:rPr lang="nl-BE" sz="2400" dirty="0">
                <a:latin typeface="SimHei" panose="02010609060101010101" pitchFamily="49" charset="-122"/>
                <a:ea typeface="SimHei" panose="02010609060101010101" pitchFamily="49" charset="-122"/>
              </a:rPr>
              <a:t>Bridge Construction </a:t>
            </a:r>
          </a:p>
        </p:txBody>
      </p:sp>
      <p:pic>
        <p:nvPicPr>
          <p:cNvPr id="5" name="Tijdelijke aanduiding voor afbeelding 4">
            <a:extLst>
              <a:ext uri="{FF2B5EF4-FFF2-40B4-BE49-F238E27FC236}">
                <a16:creationId xmlns:a16="http://schemas.microsoft.com/office/drawing/2014/main" id="{A15FA2FC-9DC9-4421-B187-7E0A09B2B73C}"/>
              </a:ext>
            </a:extLst>
          </p:cNvPr>
          <p:cNvPicPr>
            <a:picLocks noGrp="1" noChangeAspect="1"/>
          </p:cNvPicPr>
          <p:nvPr>
            <p:ph type="pic" sz="quarter" idx="15"/>
          </p:nvPr>
        </p:nvPicPr>
        <p:blipFill>
          <a:blip r:embed="rId6"/>
          <a:srcRect l="1269" r="1269"/>
          <a:stretch>
            <a:fillRect/>
          </a:stretch>
        </p:blipFill>
        <p:spPr>
          <a:xfrm>
            <a:off x="1013021" y="560737"/>
            <a:ext cx="2752545" cy="1587658"/>
          </a:xfrm>
        </p:spPr>
      </p:pic>
    </p:spTree>
    <p:extLst>
      <p:ext uri="{BB962C8B-B14F-4D97-AF65-F5344CB8AC3E}">
        <p14:creationId xmlns:p14="http://schemas.microsoft.com/office/powerpoint/2010/main" val="47677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52800" y="533400"/>
            <a:ext cx="7315200" cy="1599456"/>
          </a:xfrm>
        </p:spPr>
        <p:txBody>
          <a:bodyPr rtlCol="0"/>
          <a:lstStyle/>
          <a:p>
            <a:pPr rtl="0"/>
            <a:r>
              <a:rPr lang="nl-NL" dirty="0">
                <a:latin typeface="SimHei" panose="02010609060101010101" pitchFamily="49" charset="-122"/>
                <a:ea typeface="SimHei" panose="02010609060101010101" pitchFamily="49" charset="-122"/>
              </a:rPr>
              <a:t>Vragen? </a:t>
            </a:r>
          </a:p>
        </p:txBody>
      </p:sp>
      <p:sp>
        <p:nvSpPr>
          <p:cNvPr id="3" name="Tijdelijke aanduiding voor tekst 2"/>
          <p:cNvSpPr>
            <a:spLocks noGrp="1"/>
          </p:cNvSpPr>
          <p:nvPr>
            <p:ph type="body" idx="1"/>
          </p:nvPr>
        </p:nvSpPr>
        <p:spPr>
          <a:xfrm>
            <a:off x="3352800" y="2438400"/>
            <a:ext cx="5486400" cy="1350640"/>
          </a:xfrm>
        </p:spPr>
        <p:txBody>
          <a:bodyPr rtlCol="0">
            <a:normAutofit/>
          </a:bodyPr>
          <a:lstStyle/>
          <a:p>
            <a:r>
              <a:rPr lang="nl-NL" sz="1900" dirty="0">
                <a:latin typeface="SimHei" panose="02010609060101010101" pitchFamily="49" charset="-122"/>
                <a:ea typeface="SimHei" panose="02010609060101010101" pitchFamily="49" charset="-122"/>
              </a:rPr>
              <a:t>Gelieve mij te evalueren tegen 8/02/2020 via  </a:t>
            </a:r>
            <a:r>
              <a:rPr lang="nl-NL" sz="1900" dirty="0">
                <a:latin typeface="SimHei" panose="02010609060101010101" pitchFamily="49" charset="-122"/>
                <a:ea typeface="SimHei" panose="02010609060101010101" pitchFamily="49" charset="-122"/>
                <a:hlinkClick r:id="rId3"/>
              </a:rPr>
              <a:t>www.ictpraktijkdag.be</a:t>
            </a:r>
            <a:r>
              <a:rPr lang="nl-NL" sz="1900" dirty="0">
                <a:latin typeface="SimHei" panose="02010609060101010101" pitchFamily="49" charset="-122"/>
                <a:ea typeface="SimHei" panose="02010609060101010101" pitchFamily="49" charset="-122"/>
              </a:rPr>
              <a:t> </a:t>
            </a:r>
          </a:p>
          <a:p>
            <a:r>
              <a:rPr lang="nl-NL" sz="1900" dirty="0">
                <a:latin typeface="SimHei" panose="02010609060101010101" pitchFamily="49" charset="-122"/>
                <a:ea typeface="SimHei" panose="02010609060101010101" pitchFamily="49" charset="-122"/>
              </a:rPr>
              <a:t>Materiaal zal verstuurd worden op 13/02/2020</a:t>
            </a:r>
            <a:r>
              <a:rPr lang="nl-NL" sz="1900" dirty="0"/>
              <a:t>! </a:t>
            </a: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5589B-EACD-4DC7-B180-8463BC424636}"/>
              </a:ext>
            </a:extLst>
          </p:cNvPr>
          <p:cNvSpPr>
            <a:spLocks noGrp="1"/>
          </p:cNvSpPr>
          <p:nvPr>
            <p:ph type="title"/>
          </p:nvPr>
        </p:nvSpPr>
        <p:spPr/>
        <p:txBody>
          <a:bodyPr/>
          <a:lstStyle/>
          <a:p>
            <a:r>
              <a:rPr lang="nl-BE" dirty="0"/>
              <a:t>Extra apps en robots</a:t>
            </a:r>
          </a:p>
        </p:txBody>
      </p:sp>
      <p:sp>
        <p:nvSpPr>
          <p:cNvPr id="3" name="Tijdelijke aanduiding voor tekst 2">
            <a:extLst>
              <a:ext uri="{FF2B5EF4-FFF2-40B4-BE49-F238E27FC236}">
                <a16:creationId xmlns:a16="http://schemas.microsoft.com/office/drawing/2014/main" id="{D7BF0E8F-6F5D-427F-A65A-00E865958C76}"/>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26671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61B04-007E-4395-B441-AEE88B7B9A90}"/>
              </a:ext>
            </a:extLst>
          </p:cNvPr>
          <p:cNvSpPr>
            <a:spLocks noGrp="1"/>
          </p:cNvSpPr>
          <p:nvPr>
            <p:ph type="title"/>
          </p:nvPr>
        </p:nvSpPr>
        <p:spPr/>
        <p:txBody>
          <a:bodyPr>
            <a:normAutofit/>
          </a:bodyPr>
          <a:lstStyle/>
          <a:p>
            <a:r>
              <a:rPr lang="nl-BE" sz="4400" dirty="0" err="1">
                <a:solidFill>
                  <a:schemeClr val="tx2"/>
                </a:solidFill>
                <a:latin typeface="SimHei" panose="02010609060101010101" pitchFamily="49" charset="-122"/>
                <a:ea typeface="SimHei" panose="02010609060101010101" pitchFamily="49" charset="-122"/>
              </a:rPr>
              <a:t>Kodable</a:t>
            </a:r>
            <a:r>
              <a:rPr lang="nl-BE" sz="4400" dirty="0">
                <a:solidFill>
                  <a:schemeClr val="tx2"/>
                </a:solidFill>
                <a:latin typeface="SimHei" panose="02010609060101010101" pitchFamily="49" charset="-122"/>
                <a:ea typeface="SimHei" panose="02010609060101010101" pitchFamily="49" charset="-122"/>
              </a:rPr>
              <a:t> (iPad)</a:t>
            </a:r>
          </a:p>
        </p:txBody>
      </p:sp>
      <p:sp>
        <p:nvSpPr>
          <p:cNvPr id="6" name="Tijdelijke aanduiding voor tekst 5">
            <a:extLst>
              <a:ext uri="{FF2B5EF4-FFF2-40B4-BE49-F238E27FC236}">
                <a16:creationId xmlns:a16="http://schemas.microsoft.com/office/drawing/2014/main" id="{50C6F813-87DA-4DEC-85E1-57464EDA169C}"/>
              </a:ext>
            </a:extLst>
          </p:cNvPr>
          <p:cNvSpPr>
            <a:spLocks noGrp="1"/>
          </p:cNvSpPr>
          <p:nvPr>
            <p:ph type="body" sz="half" idx="2"/>
          </p:nvPr>
        </p:nvSpPr>
        <p:spPr>
          <a:xfrm>
            <a:off x="7010400" y="1941968"/>
            <a:ext cx="4486200" cy="3215224"/>
          </a:xfrm>
        </p:spPr>
        <p:txBody>
          <a:bodyPr>
            <a:noAutofit/>
          </a:bodyPr>
          <a:lstStyle/>
          <a:p>
            <a:pPr>
              <a:spcAft>
                <a:spcPts val="0"/>
              </a:spcAft>
            </a:pPr>
            <a:r>
              <a:rPr lang="nl-BE" sz="1700" dirty="0">
                <a:latin typeface="SimHei" panose="02010609060101010101" pitchFamily="49" charset="-122"/>
                <a:ea typeface="SimHei" panose="02010609060101010101" pitchFamily="49" charset="-122"/>
                <a:cs typeface="Times New Roman" panose="02020603050405020304" pitchFamily="18" charset="0"/>
              </a:rPr>
              <a:t>Met </a:t>
            </a:r>
            <a:r>
              <a:rPr lang="nl-BE" sz="1700" dirty="0" err="1">
                <a:latin typeface="SimHei" panose="02010609060101010101" pitchFamily="49" charset="-122"/>
                <a:ea typeface="SimHei" panose="02010609060101010101" pitchFamily="49" charset="-122"/>
                <a:cs typeface="Times New Roman" panose="02020603050405020304" pitchFamily="18" charset="0"/>
              </a:rPr>
              <a:t>Kodable</a:t>
            </a:r>
            <a:r>
              <a:rPr lang="nl-BE" sz="1700" dirty="0">
                <a:latin typeface="SimHei" panose="02010609060101010101" pitchFamily="49" charset="-122"/>
                <a:ea typeface="SimHei" panose="02010609060101010101" pitchFamily="49" charset="-122"/>
                <a:cs typeface="Times New Roman" panose="02020603050405020304" pitchFamily="18" charset="0"/>
              </a:rPr>
              <a:t> leren kinderen logisch redeneren en de basis van programmeren kennen op een speelse wijze. De bedoeling is om het pluizige balletje van de ene naar de andere kant te brengen,</a:t>
            </a:r>
          </a:p>
          <a:p>
            <a:pPr>
              <a:spcAft>
                <a:spcPts val="0"/>
              </a:spcAft>
            </a:pPr>
            <a:endParaRPr lang="nl-BE" sz="1700" b="1" dirty="0">
              <a:latin typeface="SimHei" panose="02010609060101010101" pitchFamily="49" charset="-122"/>
              <a:ea typeface="SimHei" panose="02010609060101010101" pitchFamily="49" charset="-122"/>
            </a:endParaRPr>
          </a:p>
          <a:p>
            <a:r>
              <a:rPr lang="nl-BE" sz="1700" b="1" dirty="0">
                <a:latin typeface="SimHei" panose="02010609060101010101" pitchFamily="49" charset="-122"/>
                <a:ea typeface="SimHei" panose="02010609060101010101" pitchFamily="49" charset="-122"/>
              </a:rPr>
              <a:t>Leeftijd: </a:t>
            </a:r>
            <a:r>
              <a:rPr lang="nl-BE" sz="1700" dirty="0">
                <a:latin typeface="SimHei" panose="02010609060101010101" pitchFamily="49" charset="-122"/>
                <a:ea typeface="SimHei" panose="02010609060101010101" pitchFamily="49" charset="-122"/>
              </a:rPr>
              <a:t>Vanaf 6 jaar</a:t>
            </a:r>
          </a:p>
          <a:p>
            <a:r>
              <a:rPr lang="nl-BE" sz="1700" b="1" dirty="0">
                <a:latin typeface="SimHei" panose="02010609060101010101" pitchFamily="49" charset="-122"/>
                <a:ea typeface="SimHei" panose="02010609060101010101" pitchFamily="49" charset="-122"/>
              </a:rPr>
              <a:t>Taal: </a:t>
            </a:r>
            <a:r>
              <a:rPr lang="nl-BE" sz="1700" dirty="0">
                <a:latin typeface="SimHei" panose="02010609060101010101" pitchFamily="49" charset="-122"/>
                <a:ea typeface="SimHei" panose="02010609060101010101" pitchFamily="49" charset="-122"/>
              </a:rPr>
              <a:t>Engels</a:t>
            </a:r>
          </a:p>
          <a:p>
            <a:r>
              <a:rPr lang="nl-BE" sz="1700" b="1" dirty="0">
                <a:latin typeface="SimHei" panose="02010609060101010101" pitchFamily="49" charset="-122"/>
                <a:ea typeface="SimHei" panose="02010609060101010101" pitchFamily="49" charset="-122"/>
              </a:rPr>
              <a:t>Prijs: </a:t>
            </a:r>
            <a:r>
              <a:rPr lang="nl-BE" sz="1700" dirty="0">
                <a:latin typeface="SimHei" panose="02010609060101010101" pitchFamily="49" charset="-122"/>
                <a:ea typeface="SimHei" panose="02010609060101010101" pitchFamily="49" charset="-122"/>
              </a:rPr>
              <a:t>Gratis</a:t>
            </a:r>
          </a:p>
        </p:txBody>
      </p:sp>
      <p:pic>
        <p:nvPicPr>
          <p:cNvPr id="7" name="Afbeelding 6">
            <a:extLst>
              <a:ext uri="{FF2B5EF4-FFF2-40B4-BE49-F238E27FC236}">
                <a16:creationId xmlns:a16="http://schemas.microsoft.com/office/drawing/2014/main" id="{F31FB458-D2B0-4A43-94D0-65EE4C8A34C7}"/>
              </a:ext>
            </a:extLst>
          </p:cNvPr>
          <p:cNvPicPr>
            <a:picLocks noChangeAspect="1"/>
          </p:cNvPicPr>
          <p:nvPr/>
        </p:nvPicPr>
        <p:blipFill>
          <a:blip r:embed="rId2"/>
          <a:stretch>
            <a:fillRect/>
          </a:stretch>
        </p:blipFill>
        <p:spPr>
          <a:xfrm>
            <a:off x="1006022" y="1941968"/>
            <a:ext cx="5089978" cy="2855184"/>
          </a:xfrm>
          <a:prstGeom prst="rect">
            <a:avLst/>
          </a:prstGeom>
        </p:spPr>
      </p:pic>
    </p:spTree>
    <p:extLst>
      <p:ext uri="{BB962C8B-B14F-4D97-AF65-F5344CB8AC3E}">
        <p14:creationId xmlns:p14="http://schemas.microsoft.com/office/powerpoint/2010/main" val="407773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95A3B943-DEFC-4418-A9C2-D0EBE257EC6D}"/>
              </a:ext>
            </a:extLst>
          </p:cNvPr>
          <p:cNvSpPr txBox="1"/>
          <p:nvPr/>
        </p:nvSpPr>
        <p:spPr>
          <a:xfrm>
            <a:off x="3215680" y="188640"/>
            <a:ext cx="129614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Werkblad</a:t>
            </a:r>
            <a:endParaRPr lang="nl-BE" dirty="0">
              <a:latin typeface="SimHei" panose="02010609060101010101" pitchFamily="49" charset="-122"/>
              <a:ea typeface="SimHei" panose="02010609060101010101" pitchFamily="49" charset="-122"/>
            </a:endParaRPr>
          </a:p>
        </p:txBody>
      </p:sp>
      <p:sp>
        <p:nvSpPr>
          <p:cNvPr id="8" name="Tekstvak 7">
            <a:extLst>
              <a:ext uri="{FF2B5EF4-FFF2-40B4-BE49-F238E27FC236}">
                <a16:creationId xmlns:a16="http://schemas.microsoft.com/office/drawing/2014/main" id="{1E659631-606B-4737-B974-F2E9BDD40E2D}"/>
              </a:ext>
            </a:extLst>
          </p:cNvPr>
          <p:cNvSpPr txBox="1"/>
          <p:nvPr/>
        </p:nvSpPr>
        <p:spPr>
          <a:xfrm>
            <a:off x="7320136" y="188640"/>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Werkblokken</a:t>
            </a:r>
          </a:p>
        </p:txBody>
      </p:sp>
      <p:sp>
        <p:nvSpPr>
          <p:cNvPr id="9" name="Tekstvak 8">
            <a:extLst>
              <a:ext uri="{FF2B5EF4-FFF2-40B4-BE49-F238E27FC236}">
                <a16:creationId xmlns:a16="http://schemas.microsoft.com/office/drawing/2014/main" id="{E618669F-2656-4478-9BE5-33DD07D42AB8}"/>
              </a:ext>
            </a:extLst>
          </p:cNvPr>
          <p:cNvSpPr txBox="1"/>
          <p:nvPr/>
        </p:nvSpPr>
        <p:spPr>
          <a:xfrm>
            <a:off x="9363375" y="3059668"/>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Animatie</a:t>
            </a:r>
            <a:endParaRPr lang="nl-BE" dirty="0">
              <a:latin typeface="SimHei" panose="02010609060101010101" pitchFamily="49" charset="-122"/>
              <a:ea typeface="SimHei" panose="02010609060101010101" pitchFamily="49" charset="-122"/>
            </a:endParaRPr>
          </a:p>
        </p:txBody>
      </p:sp>
      <p:pic>
        <p:nvPicPr>
          <p:cNvPr id="3" name="Afbeelding 2">
            <a:extLst>
              <a:ext uri="{FF2B5EF4-FFF2-40B4-BE49-F238E27FC236}">
                <a16:creationId xmlns:a16="http://schemas.microsoft.com/office/drawing/2014/main" id="{257A14C7-F75F-4413-BBC9-A975ADBE992F}"/>
              </a:ext>
            </a:extLst>
          </p:cNvPr>
          <p:cNvPicPr>
            <a:picLocks noChangeAspect="1"/>
          </p:cNvPicPr>
          <p:nvPr/>
        </p:nvPicPr>
        <p:blipFill>
          <a:blip r:embed="rId2"/>
          <a:stretch>
            <a:fillRect/>
          </a:stretch>
        </p:blipFill>
        <p:spPr>
          <a:xfrm>
            <a:off x="2072541" y="742392"/>
            <a:ext cx="7164288" cy="5373216"/>
          </a:xfrm>
          <a:prstGeom prst="rect">
            <a:avLst/>
          </a:prstGeom>
        </p:spPr>
      </p:pic>
    </p:spTree>
    <p:extLst>
      <p:ext uri="{BB962C8B-B14F-4D97-AF65-F5344CB8AC3E}">
        <p14:creationId xmlns:p14="http://schemas.microsoft.com/office/powerpoint/2010/main" val="102248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rtl="0"/>
            <a:r>
              <a:rPr lang="nl-NL" sz="4400" dirty="0">
                <a:latin typeface="SimHei" panose="02010609060101010101" pitchFamily="49" charset="-122"/>
                <a:ea typeface="SimHei" panose="02010609060101010101" pitchFamily="49" charset="-122"/>
              </a:rPr>
              <a:t>Cargo-Bot (iPad)</a:t>
            </a:r>
          </a:p>
        </p:txBody>
      </p:sp>
      <p:sp>
        <p:nvSpPr>
          <p:cNvPr id="5" name="Tijdelijke aanduiding voor tekst 4">
            <a:extLst>
              <a:ext uri="{FF2B5EF4-FFF2-40B4-BE49-F238E27FC236}">
                <a16:creationId xmlns:a16="http://schemas.microsoft.com/office/drawing/2014/main" id="{9415B471-2A3F-481A-B6B6-F607F602EFB8}"/>
              </a:ext>
            </a:extLst>
          </p:cNvPr>
          <p:cNvSpPr>
            <a:spLocks noGrp="1"/>
          </p:cNvSpPr>
          <p:nvPr>
            <p:ph type="body" sz="half" idx="2"/>
          </p:nvPr>
        </p:nvSpPr>
        <p:spPr>
          <a:xfrm>
            <a:off x="7010400" y="1874520"/>
            <a:ext cx="4630216" cy="2944061"/>
          </a:xfrm>
        </p:spPr>
        <p:txBody>
          <a:bodyPr>
            <a:normAutofit lnSpcReduction="10000"/>
          </a:bodyPr>
          <a:lstStyle/>
          <a:p>
            <a:pPr algn="just"/>
            <a:r>
              <a:rPr lang="nl-BE" dirty="0">
                <a:latin typeface="SimHei" panose="02010609060101010101" pitchFamily="49" charset="-122"/>
                <a:ea typeface="SimHei" panose="02010609060101010101" pitchFamily="49" charset="-122"/>
              </a:rPr>
              <a:t>In Cargo-Bot is het de bedoeling dat je een robot zo programmeert dat de kisten op de juiste wijze gestapeld worden. Kinderen leren zo de basis van programmeren: een probleem opsplitsen in deelproblemen. </a:t>
            </a:r>
          </a:p>
          <a:p>
            <a:pPr algn="just"/>
            <a:endParaRPr lang="nl-BE" dirty="0">
              <a:latin typeface="SimHei" panose="02010609060101010101" pitchFamily="49" charset="-122"/>
              <a:ea typeface="SimHei" panose="02010609060101010101" pitchFamily="49" charset="-122"/>
            </a:endParaRPr>
          </a:p>
          <a:p>
            <a:pPr algn="just"/>
            <a:r>
              <a:rPr lang="nl-BE" b="1" dirty="0">
                <a:latin typeface="SimHei" panose="02010609060101010101" pitchFamily="49" charset="-122"/>
                <a:ea typeface="SimHei" panose="02010609060101010101" pitchFamily="49" charset="-122"/>
              </a:rPr>
              <a:t>Leeftijd: </a:t>
            </a:r>
            <a:r>
              <a:rPr lang="nl-BE" dirty="0">
                <a:latin typeface="SimHei" panose="02010609060101010101" pitchFamily="49" charset="-122"/>
                <a:ea typeface="SimHei" panose="02010609060101010101" pitchFamily="49" charset="-122"/>
              </a:rPr>
              <a:t>Vanaf 9 jaar</a:t>
            </a:r>
          </a:p>
          <a:p>
            <a:r>
              <a:rPr lang="nl-BE" b="1" dirty="0">
                <a:latin typeface="SimHei" panose="02010609060101010101" pitchFamily="49" charset="-122"/>
                <a:ea typeface="SimHei" panose="02010609060101010101" pitchFamily="49" charset="-122"/>
              </a:rPr>
              <a:t>Taal: </a:t>
            </a:r>
            <a:r>
              <a:rPr lang="nl-BE" dirty="0">
                <a:latin typeface="SimHei" panose="02010609060101010101" pitchFamily="49" charset="-122"/>
                <a:ea typeface="SimHei" panose="02010609060101010101" pitchFamily="49" charset="-122"/>
              </a:rPr>
              <a:t>Engels</a:t>
            </a:r>
          </a:p>
          <a:p>
            <a:r>
              <a:rPr lang="nl-BE" b="1" dirty="0">
                <a:latin typeface="SimHei" panose="02010609060101010101" pitchFamily="49" charset="-122"/>
                <a:ea typeface="SimHei" panose="02010609060101010101" pitchFamily="49" charset="-122"/>
              </a:rPr>
              <a:t>Prijs: </a:t>
            </a:r>
            <a:r>
              <a:rPr lang="nl-BE" dirty="0">
                <a:latin typeface="SimHei" panose="02010609060101010101" pitchFamily="49" charset="-122"/>
                <a:ea typeface="SimHei" panose="02010609060101010101" pitchFamily="49" charset="-122"/>
              </a:rPr>
              <a:t>Gratis</a:t>
            </a:r>
          </a:p>
          <a:p>
            <a:endParaRPr lang="nl-BE" dirty="0"/>
          </a:p>
        </p:txBody>
      </p:sp>
      <p:pic>
        <p:nvPicPr>
          <p:cNvPr id="7" name="Tijdelijke aanduiding voor afbeelding 6">
            <a:extLst>
              <a:ext uri="{FF2B5EF4-FFF2-40B4-BE49-F238E27FC236}">
                <a16:creationId xmlns:a16="http://schemas.microsoft.com/office/drawing/2014/main" id="{3DF5836E-8FA2-450F-8F7A-DF2FE2C8E9C5}"/>
              </a:ext>
            </a:extLst>
          </p:cNvPr>
          <p:cNvPicPr>
            <a:picLocks noGrp="1" noChangeAspect="1"/>
          </p:cNvPicPr>
          <p:nvPr>
            <p:ph type="pic" idx="1"/>
          </p:nvPr>
        </p:nvPicPr>
        <p:blipFill>
          <a:blip r:embed="rId3"/>
          <a:srcRect t="22326" b="22326"/>
          <a:stretch>
            <a:fillRect/>
          </a:stretch>
        </p:blipFill>
        <p:spPr/>
      </p:pic>
    </p:spTree>
    <p:extLst>
      <p:ext uri="{BB962C8B-B14F-4D97-AF65-F5344CB8AC3E}">
        <p14:creationId xmlns:p14="http://schemas.microsoft.com/office/powerpoint/2010/main" val="116689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9336360" y="1238478"/>
            <a:ext cx="2855640" cy="1073154"/>
          </a:xfrm>
        </p:spPr>
        <p:txBody>
          <a:bodyPr rtlCol="0">
            <a:noAutofit/>
          </a:bodyPr>
          <a:lstStyle/>
          <a:p>
            <a:pPr rtl="0"/>
            <a:r>
              <a:rPr lang="nl-NL" sz="3500" dirty="0"/>
              <a:t>Programmeren en coderen</a:t>
            </a:r>
          </a:p>
        </p:txBody>
      </p:sp>
      <p:pic>
        <p:nvPicPr>
          <p:cNvPr id="8" name="Tijdelijke aanduiding voor afbeelding 7">
            <a:extLst>
              <a:ext uri="{FF2B5EF4-FFF2-40B4-BE49-F238E27FC236}">
                <a16:creationId xmlns:a16="http://schemas.microsoft.com/office/drawing/2014/main" id="{F8D7EABF-E180-4855-8614-8F5DC899F4B3}"/>
              </a:ext>
            </a:extLst>
          </p:cNvPr>
          <p:cNvPicPr>
            <a:picLocks noGrp="1"/>
          </p:cNvPicPr>
          <p:nvPr>
            <p:ph type="pic" sz="quarter" idx="16"/>
          </p:nvPr>
        </p:nvPicPr>
        <p:blipFill rotWithShape="1">
          <a:blip r:embed="rId3"/>
          <a:srcRect t="21312" b="21312"/>
          <a:stretch/>
        </p:blipFill>
        <p:spPr>
          <a:xfrm>
            <a:off x="1012825" y="2632075"/>
            <a:ext cx="2752725" cy="158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Tijdelijke aanduiding voor inhoud 4">
            <a:extLst>
              <a:ext uri="{FF2B5EF4-FFF2-40B4-BE49-F238E27FC236}">
                <a16:creationId xmlns:a16="http://schemas.microsoft.com/office/drawing/2014/main" id="{800CB200-91BC-43B2-82FD-61A96EEB1968}"/>
              </a:ext>
            </a:extLst>
          </p:cNvPr>
          <p:cNvPicPr>
            <a:picLocks noGrp="1" noChangeAspect="1"/>
          </p:cNvPicPr>
          <p:nvPr>
            <p:ph type="pic" sz="quarter" idx="17"/>
          </p:nvPr>
        </p:nvPicPr>
        <p:blipFill>
          <a:blip r:embed="rId4"/>
          <a:srcRect t="21165" b="21165"/>
          <a:stretch>
            <a:fillRect/>
          </a:stretch>
        </p:blipFill>
        <p:spPr>
          <a:xfrm>
            <a:off x="1012825" y="4725760"/>
            <a:ext cx="2752725" cy="158750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pic>
      <p:pic>
        <p:nvPicPr>
          <p:cNvPr id="19" name="Tijdelijke aanduiding voor afbeelding 18">
            <a:extLst>
              <a:ext uri="{FF2B5EF4-FFF2-40B4-BE49-F238E27FC236}">
                <a16:creationId xmlns:a16="http://schemas.microsoft.com/office/drawing/2014/main" id="{5154F465-378C-45CF-AA9A-89F33B4B2C29}"/>
              </a:ext>
            </a:extLst>
          </p:cNvPr>
          <p:cNvPicPr>
            <a:picLocks noGrp="1" noChangeAspect="1"/>
          </p:cNvPicPr>
          <p:nvPr>
            <p:ph type="pic" sz="quarter" idx="18"/>
          </p:nvPr>
        </p:nvPicPr>
        <p:blipFill rotWithShape="1">
          <a:blip r:embed="rId5"/>
          <a:srcRect l="3069" t="10674" r="3223" b="3966"/>
          <a:stretch/>
        </p:blipFill>
        <p:spPr>
          <a:xfrm>
            <a:off x="4424435" y="3619782"/>
            <a:ext cx="4748594" cy="2677481"/>
          </a:xfrm>
        </p:spPr>
      </p:pic>
      <p:pic>
        <p:nvPicPr>
          <p:cNvPr id="7" name="Tijdelijke aanduiding voor afbeelding 6">
            <a:extLst>
              <a:ext uri="{FF2B5EF4-FFF2-40B4-BE49-F238E27FC236}">
                <a16:creationId xmlns:a16="http://schemas.microsoft.com/office/drawing/2014/main" id="{1517AA56-47C7-41A2-B53E-3EFEE6FFEFD4}"/>
              </a:ext>
            </a:extLst>
          </p:cNvPr>
          <p:cNvPicPr>
            <a:picLocks noGrp="1" noChangeAspect="1"/>
          </p:cNvPicPr>
          <p:nvPr>
            <p:ph type="pic" sz="quarter" idx="15"/>
          </p:nvPr>
        </p:nvPicPr>
        <p:blipFill rotWithShape="1">
          <a:blip r:embed="rId6"/>
          <a:srcRect l="-7" t="35857" r="7" b="6473"/>
          <a:stretch/>
        </p:blipFill>
        <p:spPr>
          <a:xfrm>
            <a:off x="1012825" y="545774"/>
            <a:ext cx="2752545" cy="1587658"/>
          </a:xfrm>
        </p:spPr>
      </p:pic>
      <p:pic>
        <p:nvPicPr>
          <p:cNvPr id="10" name="Tijdelijke aanduiding voor afbeelding 9">
            <a:extLst>
              <a:ext uri="{FF2B5EF4-FFF2-40B4-BE49-F238E27FC236}">
                <a16:creationId xmlns:a16="http://schemas.microsoft.com/office/drawing/2014/main" id="{23E90668-7174-43F0-A870-74F63E0A1E7E}"/>
              </a:ext>
            </a:extLst>
          </p:cNvPr>
          <p:cNvPicPr>
            <a:picLocks noGrp="1" noChangeAspect="1"/>
          </p:cNvPicPr>
          <p:nvPr>
            <p:ph type="pic" sz="quarter" idx="13"/>
          </p:nvPr>
        </p:nvPicPr>
        <p:blipFill>
          <a:blip r:embed="rId7"/>
          <a:srcRect t="12450" b="12450"/>
          <a:stretch>
            <a:fillRect/>
          </a:stretch>
        </p:blipFill>
        <p:spPr>
          <a:xfrm>
            <a:off x="4423209" y="436314"/>
            <a:ext cx="4748594" cy="2677481"/>
          </a:xfrm>
        </p:spPr>
      </p:pic>
    </p:spTree>
    <p:extLst>
      <p:ext uri="{BB962C8B-B14F-4D97-AF65-F5344CB8AC3E}">
        <p14:creationId xmlns:p14="http://schemas.microsoft.com/office/powerpoint/2010/main" val="255848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32171CA-1127-45A7-8602-1722CD28F686}"/>
              </a:ext>
            </a:extLst>
          </p:cNvPr>
          <p:cNvPicPr>
            <a:picLocks noChangeAspect="1"/>
          </p:cNvPicPr>
          <p:nvPr/>
        </p:nvPicPr>
        <p:blipFill>
          <a:blip r:embed="rId2"/>
          <a:stretch>
            <a:fillRect/>
          </a:stretch>
        </p:blipFill>
        <p:spPr>
          <a:xfrm>
            <a:off x="3524250" y="476673"/>
            <a:ext cx="4659982" cy="5616624"/>
          </a:xfrm>
          <a:prstGeom prst="rect">
            <a:avLst/>
          </a:prstGeom>
        </p:spPr>
      </p:pic>
      <p:sp>
        <p:nvSpPr>
          <p:cNvPr id="7" name="Tekstvak 6">
            <a:extLst>
              <a:ext uri="{FF2B5EF4-FFF2-40B4-BE49-F238E27FC236}">
                <a16:creationId xmlns:a16="http://schemas.microsoft.com/office/drawing/2014/main" id="{95A3B943-DEFC-4418-A9C2-D0EBE257EC6D}"/>
              </a:ext>
            </a:extLst>
          </p:cNvPr>
          <p:cNvSpPr txBox="1"/>
          <p:nvPr/>
        </p:nvSpPr>
        <p:spPr>
          <a:xfrm>
            <a:off x="1757455" y="4725144"/>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Werkblad</a:t>
            </a:r>
            <a:endParaRPr lang="nl-BE" dirty="0">
              <a:latin typeface="SimHei" panose="02010609060101010101" pitchFamily="49" charset="-122"/>
              <a:ea typeface="SimHei" panose="02010609060101010101" pitchFamily="49" charset="-122"/>
            </a:endParaRPr>
          </a:p>
        </p:txBody>
      </p:sp>
      <p:sp>
        <p:nvSpPr>
          <p:cNvPr id="8" name="Tekstvak 7">
            <a:extLst>
              <a:ext uri="{FF2B5EF4-FFF2-40B4-BE49-F238E27FC236}">
                <a16:creationId xmlns:a16="http://schemas.microsoft.com/office/drawing/2014/main" id="{1E659631-606B-4737-B974-F2E9BDD40E2D}"/>
              </a:ext>
            </a:extLst>
          </p:cNvPr>
          <p:cNvSpPr txBox="1"/>
          <p:nvPr/>
        </p:nvSpPr>
        <p:spPr>
          <a:xfrm>
            <a:off x="8438859" y="4725144"/>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Werkblokken</a:t>
            </a:r>
          </a:p>
        </p:txBody>
      </p:sp>
      <p:sp>
        <p:nvSpPr>
          <p:cNvPr id="9" name="Tekstvak 8">
            <a:extLst>
              <a:ext uri="{FF2B5EF4-FFF2-40B4-BE49-F238E27FC236}">
                <a16:creationId xmlns:a16="http://schemas.microsoft.com/office/drawing/2014/main" id="{E618669F-2656-4478-9BE5-33DD07D42AB8}"/>
              </a:ext>
            </a:extLst>
          </p:cNvPr>
          <p:cNvSpPr txBox="1"/>
          <p:nvPr/>
        </p:nvSpPr>
        <p:spPr>
          <a:xfrm>
            <a:off x="1757454" y="1084094"/>
            <a:ext cx="151216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Doel</a:t>
            </a:r>
            <a:endParaRPr lang="nl-BE" dirty="0">
              <a:latin typeface="SimHei" panose="02010609060101010101" pitchFamily="49" charset="-122"/>
              <a:ea typeface="SimHei" panose="02010609060101010101" pitchFamily="49" charset="-122"/>
            </a:endParaRPr>
          </a:p>
        </p:txBody>
      </p:sp>
      <p:sp>
        <p:nvSpPr>
          <p:cNvPr id="11" name="Tekstvak 10">
            <a:extLst>
              <a:ext uri="{FF2B5EF4-FFF2-40B4-BE49-F238E27FC236}">
                <a16:creationId xmlns:a16="http://schemas.microsoft.com/office/drawing/2014/main" id="{A7064EF0-84B7-4C4A-ACF6-5595BE486C14}"/>
              </a:ext>
            </a:extLst>
          </p:cNvPr>
          <p:cNvSpPr txBox="1"/>
          <p:nvPr/>
        </p:nvSpPr>
        <p:spPr>
          <a:xfrm>
            <a:off x="1757455" y="2564904"/>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Animatie</a:t>
            </a:r>
            <a:endParaRPr lang="nl-BE"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56764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rtl="0"/>
            <a:r>
              <a:rPr lang="nl-NL" sz="4400" dirty="0">
                <a:latin typeface="SimHei" panose="02010609060101010101" pitchFamily="49" charset="-122"/>
                <a:ea typeface="SimHei" panose="02010609060101010101" pitchFamily="49" charset="-122"/>
              </a:rPr>
              <a:t>Daisy Dino (iPad)</a:t>
            </a:r>
          </a:p>
        </p:txBody>
      </p:sp>
      <p:sp>
        <p:nvSpPr>
          <p:cNvPr id="5" name="Tijdelijke aanduiding voor tekst 4">
            <a:extLst>
              <a:ext uri="{FF2B5EF4-FFF2-40B4-BE49-F238E27FC236}">
                <a16:creationId xmlns:a16="http://schemas.microsoft.com/office/drawing/2014/main" id="{9415B471-2A3F-481A-B6B6-F607F602EFB8}"/>
              </a:ext>
            </a:extLst>
          </p:cNvPr>
          <p:cNvSpPr>
            <a:spLocks noGrp="1"/>
          </p:cNvSpPr>
          <p:nvPr>
            <p:ph type="body" sz="half" idx="2"/>
          </p:nvPr>
        </p:nvSpPr>
        <p:spPr>
          <a:xfrm>
            <a:off x="7010400" y="1874520"/>
            <a:ext cx="3982144" cy="2944061"/>
          </a:xfrm>
        </p:spPr>
        <p:txBody>
          <a:bodyPr>
            <a:normAutofit/>
          </a:bodyPr>
          <a:lstStyle/>
          <a:p>
            <a:pPr algn="just"/>
            <a:r>
              <a:rPr lang="nl-BE" dirty="0">
                <a:latin typeface="SimHei" panose="02010609060101010101" pitchFamily="49" charset="-122"/>
                <a:ea typeface="SimHei" panose="02010609060101010101" pitchFamily="49" charset="-122"/>
              </a:rPr>
              <a:t>Leer de basis van coderen met Daisy de dinosaurus. Aan de hand van programmeerblokjes kan je Daisy laten bewegen op het scherm. </a:t>
            </a:r>
          </a:p>
          <a:p>
            <a:pPr algn="just"/>
            <a:endParaRPr lang="nl-BE" dirty="0">
              <a:latin typeface="SimHei" panose="02010609060101010101" pitchFamily="49" charset="-122"/>
              <a:ea typeface="SimHei" panose="02010609060101010101" pitchFamily="49" charset="-122"/>
            </a:endParaRPr>
          </a:p>
          <a:p>
            <a:r>
              <a:rPr lang="nl-BE" b="1" dirty="0">
                <a:latin typeface="SimHei" panose="02010609060101010101" pitchFamily="49" charset="-122"/>
                <a:ea typeface="SimHei" panose="02010609060101010101" pitchFamily="49" charset="-122"/>
              </a:rPr>
              <a:t>Leeftijd: </a:t>
            </a:r>
            <a:r>
              <a:rPr lang="nl-BE" dirty="0">
                <a:latin typeface="SimHei" panose="02010609060101010101" pitchFamily="49" charset="-122"/>
                <a:ea typeface="SimHei" panose="02010609060101010101" pitchFamily="49" charset="-122"/>
              </a:rPr>
              <a:t>Vanaf 7 jaar</a:t>
            </a:r>
          </a:p>
          <a:p>
            <a:r>
              <a:rPr lang="nl-BE" b="1" dirty="0">
                <a:latin typeface="SimHei" panose="02010609060101010101" pitchFamily="49" charset="-122"/>
                <a:ea typeface="SimHei" panose="02010609060101010101" pitchFamily="49" charset="-122"/>
              </a:rPr>
              <a:t>Taal: </a:t>
            </a:r>
            <a:r>
              <a:rPr lang="nl-BE" dirty="0">
                <a:latin typeface="SimHei" panose="02010609060101010101" pitchFamily="49" charset="-122"/>
                <a:ea typeface="SimHei" panose="02010609060101010101" pitchFamily="49" charset="-122"/>
              </a:rPr>
              <a:t>Engels</a:t>
            </a:r>
          </a:p>
          <a:p>
            <a:r>
              <a:rPr lang="nl-BE" b="1" dirty="0">
                <a:latin typeface="SimHei" panose="02010609060101010101" pitchFamily="49" charset="-122"/>
                <a:ea typeface="SimHei" panose="02010609060101010101" pitchFamily="49" charset="-122"/>
              </a:rPr>
              <a:t>Prijs: </a:t>
            </a:r>
            <a:r>
              <a:rPr lang="nl-BE" dirty="0">
                <a:latin typeface="SimHei" panose="02010609060101010101" pitchFamily="49" charset="-122"/>
                <a:ea typeface="SimHei" panose="02010609060101010101" pitchFamily="49" charset="-122"/>
              </a:rPr>
              <a:t>Gratis</a:t>
            </a:r>
          </a:p>
          <a:p>
            <a:endParaRPr lang="nl-BE" dirty="0"/>
          </a:p>
        </p:txBody>
      </p:sp>
      <p:pic>
        <p:nvPicPr>
          <p:cNvPr id="8" name="Tijdelijke aanduiding voor afbeelding 7">
            <a:extLst>
              <a:ext uri="{FF2B5EF4-FFF2-40B4-BE49-F238E27FC236}">
                <a16:creationId xmlns:a16="http://schemas.microsoft.com/office/drawing/2014/main" id="{702272E7-745E-4B63-9B32-2A1F73AA4B55}"/>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tretch>
            <a:fillRect/>
          </a:stretch>
        </p:blipFill>
        <p:spPr>
          <a:xfrm>
            <a:off x="1006022" y="1874520"/>
            <a:ext cx="5115639" cy="2896004"/>
          </a:xfrm>
          <a:prstGeom prst="rect">
            <a:avLst/>
          </a:prstGeom>
        </p:spPr>
      </p:pic>
    </p:spTree>
    <p:extLst>
      <p:ext uri="{BB962C8B-B14F-4D97-AF65-F5344CB8AC3E}">
        <p14:creationId xmlns:p14="http://schemas.microsoft.com/office/powerpoint/2010/main" val="422715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95A3B943-DEFC-4418-A9C2-D0EBE257EC6D}"/>
              </a:ext>
            </a:extLst>
          </p:cNvPr>
          <p:cNvSpPr txBox="1"/>
          <p:nvPr/>
        </p:nvSpPr>
        <p:spPr>
          <a:xfrm>
            <a:off x="9536647" y="1124744"/>
            <a:ext cx="129614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Werkblad</a:t>
            </a:r>
            <a:endParaRPr lang="nl-BE" dirty="0">
              <a:latin typeface="SimHei" panose="02010609060101010101" pitchFamily="49" charset="-122"/>
              <a:ea typeface="SimHei" panose="02010609060101010101" pitchFamily="49" charset="-122"/>
            </a:endParaRPr>
          </a:p>
        </p:txBody>
      </p:sp>
      <p:sp>
        <p:nvSpPr>
          <p:cNvPr id="8" name="Tekstvak 7">
            <a:extLst>
              <a:ext uri="{FF2B5EF4-FFF2-40B4-BE49-F238E27FC236}">
                <a16:creationId xmlns:a16="http://schemas.microsoft.com/office/drawing/2014/main" id="{1E659631-606B-4737-B974-F2E9BDD40E2D}"/>
              </a:ext>
            </a:extLst>
          </p:cNvPr>
          <p:cNvSpPr txBox="1"/>
          <p:nvPr/>
        </p:nvSpPr>
        <p:spPr>
          <a:xfrm>
            <a:off x="388021" y="1124744"/>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Werkblokken</a:t>
            </a:r>
          </a:p>
        </p:txBody>
      </p:sp>
      <p:sp>
        <p:nvSpPr>
          <p:cNvPr id="9" name="Tekstvak 8">
            <a:extLst>
              <a:ext uri="{FF2B5EF4-FFF2-40B4-BE49-F238E27FC236}">
                <a16:creationId xmlns:a16="http://schemas.microsoft.com/office/drawing/2014/main" id="{E618669F-2656-4478-9BE5-33DD07D42AB8}"/>
              </a:ext>
            </a:extLst>
          </p:cNvPr>
          <p:cNvSpPr txBox="1"/>
          <p:nvPr/>
        </p:nvSpPr>
        <p:spPr>
          <a:xfrm>
            <a:off x="9536647" y="3429000"/>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Animatie</a:t>
            </a:r>
            <a:endParaRPr lang="nl-BE" dirty="0">
              <a:latin typeface="SimHei" panose="02010609060101010101" pitchFamily="49" charset="-122"/>
              <a:ea typeface="SimHei" panose="02010609060101010101" pitchFamily="49" charset="-122"/>
            </a:endParaRPr>
          </a:p>
        </p:txBody>
      </p:sp>
      <p:pic>
        <p:nvPicPr>
          <p:cNvPr id="3" name="Afbeelding 2">
            <a:extLst>
              <a:ext uri="{FF2B5EF4-FFF2-40B4-BE49-F238E27FC236}">
                <a16:creationId xmlns:a16="http://schemas.microsoft.com/office/drawing/2014/main" id="{DFEE08FC-0D61-43E1-B3B9-7EC4B8D7B65B}"/>
              </a:ext>
            </a:extLst>
          </p:cNvPr>
          <p:cNvPicPr>
            <a:picLocks noChangeAspect="1"/>
          </p:cNvPicPr>
          <p:nvPr/>
        </p:nvPicPr>
        <p:blipFill>
          <a:blip r:embed="rId2"/>
          <a:stretch>
            <a:fillRect/>
          </a:stretch>
        </p:blipFill>
        <p:spPr>
          <a:xfrm>
            <a:off x="2118018" y="467380"/>
            <a:ext cx="7200800" cy="5397800"/>
          </a:xfrm>
          <a:prstGeom prst="rect">
            <a:avLst/>
          </a:prstGeom>
        </p:spPr>
      </p:pic>
    </p:spTree>
    <p:extLst>
      <p:ext uri="{BB962C8B-B14F-4D97-AF65-F5344CB8AC3E}">
        <p14:creationId xmlns:p14="http://schemas.microsoft.com/office/powerpoint/2010/main" val="206748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rtl="0"/>
            <a:r>
              <a:rPr lang="nl-NL" sz="4400" dirty="0">
                <a:latin typeface="SimHei" panose="02010609060101010101" pitchFamily="49" charset="-122"/>
                <a:ea typeface="SimHei" panose="02010609060101010101" pitchFamily="49" charset="-122"/>
              </a:rPr>
              <a:t>Bit </a:t>
            </a:r>
            <a:r>
              <a:rPr lang="nl-NL" sz="4400" dirty="0" err="1">
                <a:latin typeface="SimHei" panose="02010609060101010101" pitchFamily="49" charset="-122"/>
                <a:ea typeface="SimHei" panose="02010609060101010101" pitchFamily="49" charset="-122"/>
              </a:rPr>
              <a:t>by</a:t>
            </a:r>
            <a:r>
              <a:rPr lang="nl-NL" sz="4400" dirty="0">
                <a:latin typeface="SimHei" panose="02010609060101010101" pitchFamily="49" charset="-122"/>
                <a:ea typeface="SimHei" panose="02010609060101010101" pitchFamily="49" charset="-122"/>
              </a:rPr>
              <a:t> Bit (Android) </a:t>
            </a:r>
          </a:p>
        </p:txBody>
      </p:sp>
      <p:sp>
        <p:nvSpPr>
          <p:cNvPr id="5" name="Tijdelijke aanduiding voor tekst 4">
            <a:extLst>
              <a:ext uri="{FF2B5EF4-FFF2-40B4-BE49-F238E27FC236}">
                <a16:creationId xmlns:a16="http://schemas.microsoft.com/office/drawing/2014/main" id="{9415B471-2A3F-481A-B6B6-F607F602EFB8}"/>
              </a:ext>
            </a:extLst>
          </p:cNvPr>
          <p:cNvSpPr>
            <a:spLocks noGrp="1"/>
          </p:cNvSpPr>
          <p:nvPr>
            <p:ph type="body" sz="half" idx="2"/>
          </p:nvPr>
        </p:nvSpPr>
        <p:spPr>
          <a:xfrm>
            <a:off x="7010400" y="1874520"/>
            <a:ext cx="3982144" cy="2944061"/>
          </a:xfrm>
        </p:spPr>
        <p:txBody>
          <a:bodyPr>
            <a:normAutofit/>
          </a:bodyPr>
          <a:lstStyle/>
          <a:p>
            <a:pPr algn="just"/>
            <a:r>
              <a:rPr lang="nl-BE" dirty="0">
                <a:latin typeface="SimHei" panose="02010609060101010101" pitchFamily="49" charset="-122"/>
                <a:ea typeface="SimHei" panose="02010609060101010101" pitchFamily="49" charset="-122"/>
              </a:rPr>
              <a:t>Gebruik pijltjes om beide robots naar zijn einddoel te leiden. Maar pas op! Vergeet niet om mee te draaien met uw robotjes.</a:t>
            </a:r>
          </a:p>
          <a:p>
            <a:endParaRPr lang="nl-BE" b="1" dirty="0">
              <a:latin typeface="SimHei" panose="02010609060101010101" pitchFamily="49" charset="-122"/>
              <a:ea typeface="SimHei" panose="02010609060101010101" pitchFamily="49" charset="-122"/>
            </a:endParaRPr>
          </a:p>
          <a:p>
            <a:r>
              <a:rPr lang="nl-BE" b="1" dirty="0">
                <a:latin typeface="SimHei" panose="02010609060101010101" pitchFamily="49" charset="-122"/>
                <a:ea typeface="SimHei" panose="02010609060101010101" pitchFamily="49" charset="-122"/>
              </a:rPr>
              <a:t>Leeftijd: </a:t>
            </a:r>
            <a:r>
              <a:rPr lang="nl-BE" dirty="0">
                <a:latin typeface="SimHei" panose="02010609060101010101" pitchFamily="49" charset="-122"/>
                <a:ea typeface="SimHei" panose="02010609060101010101" pitchFamily="49" charset="-122"/>
              </a:rPr>
              <a:t>Vanaf 5 jaar</a:t>
            </a:r>
          </a:p>
          <a:p>
            <a:r>
              <a:rPr lang="nl-BE" b="1" dirty="0">
                <a:latin typeface="SimHei" panose="02010609060101010101" pitchFamily="49" charset="-122"/>
                <a:ea typeface="SimHei" panose="02010609060101010101" pitchFamily="49" charset="-122"/>
              </a:rPr>
              <a:t>Taal: </a:t>
            </a:r>
            <a:r>
              <a:rPr lang="nl-BE" dirty="0">
                <a:latin typeface="SimHei" panose="02010609060101010101" pitchFamily="49" charset="-122"/>
                <a:ea typeface="SimHei" panose="02010609060101010101" pitchFamily="49" charset="-122"/>
              </a:rPr>
              <a:t>Geen</a:t>
            </a:r>
          </a:p>
          <a:p>
            <a:r>
              <a:rPr lang="nl-BE" b="1" dirty="0">
                <a:latin typeface="SimHei" panose="02010609060101010101" pitchFamily="49" charset="-122"/>
                <a:ea typeface="SimHei" panose="02010609060101010101" pitchFamily="49" charset="-122"/>
              </a:rPr>
              <a:t>Prijs: </a:t>
            </a:r>
            <a:r>
              <a:rPr lang="nl-BE" dirty="0">
                <a:latin typeface="SimHei" panose="02010609060101010101" pitchFamily="49" charset="-122"/>
                <a:ea typeface="SimHei" panose="02010609060101010101" pitchFamily="49" charset="-122"/>
              </a:rPr>
              <a:t>Gratis (advertenties)</a:t>
            </a:r>
          </a:p>
          <a:p>
            <a:endParaRPr lang="nl-BE" dirty="0"/>
          </a:p>
        </p:txBody>
      </p:sp>
      <p:pic>
        <p:nvPicPr>
          <p:cNvPr id="14" name="Tijdelijke aanduiding voor afbeelding 13">
            <a:extLst>
              <a:ext uri="{FF2B5EF4-FFF2-40B4-BE49-F238E27FC236}">
                <a16:creationId xmlns:a16="http://schemas.microsoft.com/office/drawing/2014/main" id="{E6012076-33C4-41E7-8246-C041536B3DFA}"/>
              </a:ext>
            </a:extLst>
          </p:cNvPr>
          <p:cNvPicPr>
            <a:picLocks noGrp="1" noChangeAspect="1"/>
          </p:cNvPicPr>
          <p:nvPr>
            <p:ph type="pic" idx="1"/>
          </p:nvPr>
        </p:nvPicPr>
        <p:blipFill>
          <a:blip r:embed="rId3"/>
          <a:srcRect t="21721" b="21721"/>
          <a:stretch>
            <a:fillRect/>
          </a:stretch>
        </p:blipFill>
        <p:spPr/>
      </p:pic>
    </p:spTree>
    <p:extLst>
      <p:ext uri="{BB962C8B-B14F-4D97-AF65-F5344CB8AC3E}">
        <p14:creationId xmlns:p14="http://schemas.microsoft.com/office/powerpoint/2010/main" val="202009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95A3B943-DEFC-4418-A9C2-D0EBE257EC6D}"/>
              </a:ext>
            </a:extLst>
          </p:cNvPr>
          <p:cNvSpPr txBox="1"/>
          <p:nvPr/>
        </p:nvSpPr>
        <p:spPr>
          <a:xfrm>
            <a:off x="9624392" y="2348880"/>
            <a:ext cx="129614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Werkblad</a:t>
            </a:r>
            <a:endParaRPr lang="nl-BE" dirty="0">
              <a:latin typeface="SimHei" panose="02010609060101010101" pitchFamily="49" charset="-122"/>
              <a:ea typeface="SimHei" panose="02010609060101010101" pitchFamily="49" charset="-122"/>
            </a:endParaRPr>
          </a:p>
        </p:txBody>
      </p:sp>
      <p:sp>
        <p:nvSpPr>
          <p:cNvPr id="8" name="Tekstvak 7">
            <a:extLst>
              <a:ext uri="{FF2B5EF4-FFF2-40B4-BE49-F238E27FC236}">
                <a16:creationId xmlns:a16="http://schemas.microsoft.com/office/drawing/2014/main" id="{1E659631-606B-4737-B974-F2E9BDD40E2D}"/>
              </a:ext>
            </a:extLst>
          </p:cNvPr>
          <p:cNvSpPr txBox="1"/>
          <p:nvPr/>
        </p:nvSpPr>
        <p:spPr>
          <a:xfrm>
            <a:off x="3719736" y="5805264"/>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Werkblokken</a:t>
            </a:r>
          </a:p>
        </p:txBody>
      </p:sp>
      <p:sp>
        <p:nvSpPr>
          <p:cNvPr id="9" name="Tekstvak 8">
            <a:extLst>
              <a:ext uri="{FF2B5EF4-FFF2-40B4-BE49-F238E27FC236}">
                <a16:creationId xmlns:a16="http://schemas.microsoft.com/office/drawing/2014/main" id="{E618669F-2656-4478-9BE5-33DD07D42AB8}"/>
              </a:ext>
            </a:extLst>
          </p:cNvPr>
          <p:cNvSpPr txBox="1"/>
          <p:nvPr/>
        </p:nvSpPr>
        <p:spPr>
          <a:xfrm>
            <a:off x="300276" y="2348880"/>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Animatie</a:t>
            </a:r>
            <a:endParaRPr lang="nl-BE" dirty="0">
              <a:latin typeface="SimHei" panose="02010609060101010101" pitchFamily="49" charset="-122"/>
              <a:ea typeface="SimHei" panose="02010609060101010101" pitchFamily="49" charset="-122"/>
            </a:endParaRPr>
          </a:p>
        </p:txBody>
      </p:sp>
      <p:pic>
        <p:nvPicPr>
          <p:cNvPr id="3" name="Afbeelding 2">
            <a:extLst>
              <a:ext uri="{FF2B5EF4-FFF2-40B4-BE49-F238E27FC236}">
                <a16:creationId xmlns:a16="http://schemas.microsoft.com/office/drawing/2014/main" id="{A7CE292C-3D89-44BA-83C0-C2CB0F672EEE}"/>
              </a:ext>
            </a:extLst>
          </p:cNvPr>
          <p:cNvPicPr>
            <a:picLocks noChangeAspect="1"/>
          </p:cNvPicPr>
          <p:nvPr/>
        </p:nvPicPr>
        <p:blipFill>
          <a:blip r:embed="rId2"/>
          <a:stretch>
            <a:fillRect/>
          </a:stretch>
        </p:blipFill>
        <p:spPr>
          <a:xfrm>
            <a:off x="2146543" y="332656"/>
            <a:ext cx="7143750" cy="5334000"/>
          </a:xfrm>
          <a:prstGeom prst="rect">
            <a:avLst/>
          </a:prstGeom>
        </p:spPr>
      </p:pic>
    </p:spTree>
    <p:extLst>
      <p:ext uri="{BB962C8B-B14F-4D97-AF65-F5344CB8AC3E}">
        <p14:creationId xmlns:p14="http://schemas.microsoft.com/office/powerpoint/2010/main" val="239379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61B04-007E-4395-B441-AEE88B7B9A90}"/>
              </a:ext>
            </a:extLst>
          </p:cNvPr>
          <p:cNvSpPr>
            <a:spLocks noGrp="1"/>
          </p:cNvSpPr>
          <p:nvPr>
            <p:ph type="title"/>
          </p:nvPr>
        </p:nvSpPr>
        <p:spPr>
          <a:xfrm>
            <a:off x="1024337" y="404664"/>
            <a:ext cx="9829800" cy="1082674"/>
          </a:xfrm>
        </p:spPr>
        <p:txBody>
          <a:bodyPr>
            <a:normAutofit/>
          </a:bodyPr>
          <a:lstStyle/>
          <a:p>
            <a:r>
              <a:rPr lang="nl-BE" sz="4400" dirty="0">
                <a:latin typeface="SimHei" panose="02010609060101010101" pitchFamily="49" charset="-122"/>
                <a:ea typeface="SimHei" panose="02010609060101010101" pitchFamily="49" charset="-122"/>
              </a:rPr>
              <a:t>Dash &amp; Dot (</a:t>
            </a:r>
            <a:r>
              <a:rPr lang="nl-BE" sz="4400" dirty="0" err="1">
                <a:latin typeface="SimHei" panose="02010609060101010101" pitchFamily="49" charset="-122"/>
                <a:ea typeface="SimHei" panose="02010609060101010101" pitchFamily="49" charset="-122"/>
              </a:rPr>
              <a:t>Blockly</a:t>
            </a:r>
            <a:r>
              <a:rPr lang="nl-BE" sz="4400" dirty="0">
                <a:latin typeface="SimHei" panose="02010609060101010101" pitchFamily="49" charset="-122"/>
                <a:ea typeface="SimHei" panose="02010609060101010101" pitchFamily="49" charset="-122"/>
              </a:rPr>
              <a:t>, Wonder, </a:t>
            </a:r>
            <a:r>
              <a:rPr lang="nl-BE" sz="4400" dirty="0" err="1">
                <a:latin typeface="SimHei" panose="02010609060101010101" pitchFamily="49" charset="-122"/>
                <a:ea typeface="SimHei" panose="02010609060101010101" pitchFamily="49" charset="-122"/>
              </a:rPr>
              <a:t>Path</a:t>
            </a:r>
            <a:r>
              <a:rPr lang="nl-BE" sz="4400" dirty="0">
                <a:latin typeface="SimHei" panose="02010609060101010101" pitchFamily="49" charset="-122"/>
                <a:ea typeface="SimHei" panose="02010609060101010101" pitchFamily="49" charset="-122"/>
              </a:rPr>
              <a:t>)</a:t>
            </a:r>
          </a:p>
        </p:txBody>
      </p:sp>
      <p:sp>
        <p:nvSpPr>
          <p:cNvPr id="6" name="Tijdelijke aanduiding voor tekst 5">
            <a:extLst>
              <a:ext uri="{FF2B5EF4-FFF2-40B4-BE49-F238E27FC236}">
                <a16:creationId xmlns:a16="http://schemas.microsoft.com/office/drawing/2014/main" id="{50C6F813-87DA-4DEC-85E1-57464EDA169C}"/>
              </a:ext>
            </a:extLst>
          </p:cNvPr>
          <p:cNvSpPr>
            <a:spLocks noGrp="1"/>
          </p:cNvSpPr>
          <p:nvPr>
            <p:ph type="body" sz="half" idx="2"/>
          </p:nvPr>
        </p:nvSpPr>
        <p:spPr>
          <a:xfrm>
            <a:off x="6888088" y="1772816"/>
            <a:ext cx="4702224" cy="3744416"/>
          </a:xfrm>
        </p:spPr>
        <p:txBody>
          <a:bodyPr>
            <a:normAutofit fontScale="77500" lnSpcReduction="20000"/>
          </a:bodyPr>
          <a:lstStyle/>
          <a:p>
            <a:pPr algn="just"/>
            <a:r>
              <a:rPr lang="en-US" sz="2100" b="1" dirty="0">
                <a:latin typeface="SimHei" panose="02010609060101010101" pitchFamily="49" charset="-122"/>
                <a:ea typeface="SimHei" panose="02010609060101010101" pitchFamily="49" charset="-122"/>
              </a:rPr>
              <a:t>BLOCKLY 10j</a:t>
            </a:r>
            <a:r>
              <a:rPr lang="en-US" sz="2100" dirty="0">
                <a:latin typeface="SimHei" panose="02010609060101010101" pitchFamily="49" charset="-122"/>
                <a:ea typeface="SimHei" panose="02010609060101010101" pitchFamily="49" charset="-122"/>
              </a:rPr>
              <a:t>: </a:t>
            </a:r>
            <a:r>
              <a:rPr lang="nl-BE" sz="2100" dirty="0">
                <a:latin typeface="SimHei" panose="02010609060101010101" pitchFamily="49" charset="-122"/>
                <a:ea typeface="SimHei" panose="02010609060101010101" pitchFamily="49" charset="-122"/>
              </a:rPr>
              <a:t>In deze app leer programmeren door blokjes in elkaar te klikken. Je krijgt puzzels voorgeschoteld, waarin de concepten van coderen op een speelse manier worden aangeleerd. </a:t>
            </a:r>
          </a:p>
          <a:p>
            <a:pPr algn="just"/>
            <a:r>
              <a:rPr lang="nl-BE" sz="2100" b="1" dirty="0">
                <a:latin typeface="SimHei" panose="02010609060101010101" pitchFamily="49" charset="-122"/>
                <a:ea typeface="SimHei" panose="02010609060101010101" pitchFamily="49" charset="-122"/>
              </a:rPr>
              <a:t>Wonder 8j</a:t>
            </a:r>
            <a:r>
              <a:rPr lang="nl-BE" sz="2100" dirty="0">
                <a:latin typeface="SimHei" panose="02010609060101010101" pitchFamily="49" charset="-122"/>
                <a:ea typeface="SimHei" panose="02010609060101010101" pitchFamily="49" charset="-122"/>
              </a:rPr>
              <a:t>: Met Wonder leren kinderen programmeren met behulp van een op afbeelding gebaseerde programmeertaal. </a:t>
            </a:r>
          </a:p>
          <a:p>
            <a:pPr algn="just"/>
            <a:r>
              <a:rPr lang="nl-BE" sz="2100" b="1" dirty="0" err="1">
                <a:latin typeface="SimHei" panose="02010609060101010101" pitchFamily="49" charset="-122"/>
                <a:ea typeface="SimHei" panose="02010609060101010101" pitchFamily="49" charset="-122"/>
              </a:rPr>
              <a:t>Path</a:t>
            </a:r>
            <a:r>
              <a:rPr lang="nl-BE" sz="2100" b="1" dirty="0">
                <a:latin typeface="SimHei" panose="02010609060101010101" pitchFamily="49" charset="-122"/>
                <a:ea typeface="SimHei" panose="02010609060101010101" pitchFamily="49" charset="-122"/>
              </a:rPr>
              <a:t> 6j</a:t>
            </a:r>
            <a:r>
              <a:rPr lang="nl-BE" sz="2100" dirty="0">
                <a:latin typeface="SimHei" panose="02010609060101010101" pitchFamily="49" charset="-122"/>
                <a:ea typeface="SimHei" panose="02010609060101010101" pitchFamily="49" charset="-122"/>
              </a:rPr>
              <a:t>: Programmeer Dash om een pad te volgen op de racebaan, de boerderij of in de grote stad. Deze app is het begin van coderen voor de allerkleinsten. </a:t>
            </a:r>
          </a:p>
          <a:p>
            <a:pPr algn="just"/>
            <a:endParaRPr lang="nl-BE" sz="2100" dirty="0">
              <a:latin typeface="SimHei" panose="02010609060101010101" pitchFamily="49" charset="-122"/>
              <a:ea typeface="SimHei" panose="02010609060101010101" pitchFamily="49" charset="-122"/>
            </a:endParaRPr>
          </a:p>
          <a:p>
            <a:pPr algn="just"/>
            <a:r>
              <a:rPr lang="nl-BE" sz="2100" b="1" dirty="0">
                <a:latin typeface="SimHei" panose="02010609060101010101" pitchFamily="49" charset="-122"/>
                <a:ea typeface="SimHei" panose="02010609060101010101" pitchFamily="49" charset="-122"/>
              </a:rPr>
              <a:t>Leeftijd: </a:t>
            </a:r>
            <a:r>
              <a:rPr lang="nl-BE" sz="2100" dirty="0">
                <a:latin typeface="SimHei" panose="02010609060101010101" pitchFamily="49" charset="-122"/>
                <a:ea typeface="SimHei" panose="02010609060101010101" pitchFamily="49" charset="-122"/>
              </a:rPr>
              <a:t>Vanaf 6 - 10 jaar</a:t>
            </a:r>
          </a:p>
          <a:p>
            <a:pPr algn="just"/>
            <a:r>
              <a:rPr lang="nl-BE" sz="2100" b="1" dirty="0">
                <a:latin typeface="SimHei" panose="02010609060101010101" pitchFamily="49" charset="-122"/>
                <a:ea typeface="SimHei" panose="02010609060101010101" pitchFamily="49" charset="-122"/>
              </a:rPr>
              <a:t>Taal: </a:t>
            </a:r>
            <a:r>
              <a:rPr lang="nl-BE" sz="2100" dirty="0">
                <a:latin typeface="SimHei" panose="02010609060101010101" pitchFamily="49" charset="-122"/>
                <a:ea typeface="SimHei" panose="02010609060101010101" pitchFamily="49" charset="-122"/>
              </a:rPr>
              <a:t>Engels</a:t>
            </a:r>
          </a:p>
          <a:p>
            <a:pPr algn="just"/>
            <a:r>
              <a:rPr lang="nl-BE" sz="2100" b="1" dirty="0">
                <a:latin typeface="SimHei" panose="02010609060101010101" pitchFamily="49" charset="-122"/>
                <a:ea typeface="SimHei" panose="02010609060101010101" pitchFamily="49" charset="-122"/>
              </a:rPr>
              <a:t>Prijs: </a:t>
            </a:r>
            <a:r>
              <a:rPr lang="nl-BE" sz="2100" dirty="0">
                <a:latin typeface="SimHei" panose="02010609060101010101" pitchFamily="49" charset="-122"/>
                <a:ea typeface="SimHei" panose="02010609060101010101" pitchFamily="49" charset="-122"/>
              </a:rPr>
              <a:t>Gratis</a:t>
            </a:r>
          </a:p>
          <a:p>
            <a:endParaRPr lang="en-US" sz="2000" dirty="0">
              <a:latin typeface="SimHei" panose="02010609060101010101" pitchFamily="49" charset="-122"/>
              <a:ea typeface="SimHei" panose="02010609060101010101" pitchFamily="49" charset="-122"/>
            </a:endParaRPr>
          </a:p>
          <a:p>
            <a:endParaRPr lang="nl-BE" sz="2000" dirty="0"/>
          </a:p>
        </p:txBody>
      </p:sp>
      <p:pic>
        <p:nvPicPr>
          <p:cNvPr id="20" name="Afbeelding 19">
            <a:extLst>
              <a:ext uri="{FF2B5EF4-FFF2-40B4-BE49-F238E27FC236}">
                <a16:creationId xmlns:a16="http://schemas.microsoft.com/office/drawing/2014/main" id="{4F1A867F-F328-44ED-A2A0-51F1B2254A2D}"/>
              </a:ext>
            </a:extLst>
          </p:cNvPr>
          <p:cNvPicPr>
            <a:picLocks noChangeAspect="1"/>
          </p:cNvPicPr>
          <p:nvPr/>
        </p:nvPicPr>
        <p:blipFill>
          <a:blip r:embed="rId3"/>
          <a:stretch>
            <a:fillRect/>
          </a:stretch>
        </p:blipFill>
        <p:spPr>
          <a:xfrm>
            <a:off x="1024337" y="2976405"/>
            <a:ext cx="1723653" cy="1752379"/>
          </a:xfrm>
          <a:prstGeom prst="rect">
            <a:avLst/>
          </a:prstGeom>
          <a:ln>
            <a:noFill/>
          </a:ln>
          <a:effectLst>
            <a:softEdge rad="112500"/>
          </a:effectLst>
        </p:spPr>
      </p:pic>
      <p:pic>
        <p:nvPicPr>
          <p:cNvPr id="21" name="Afbeelding 20">
            <a:extLst>
              <a:ext uri="{FF2B5EF4-FFF2-40B4-BE49-F238E27FC236}">
                <a16:creationId xmlns:a16="http://schemas.microsoft.com/office/drawing/2014/main" id="{326FD3AB-8E63-4520-B00F-301C8A95F349}"/>
              </a:ext>
            </a:extLst>
          </p:cNvPr>
          <p:cNvPicPr>
            <a:picLocks noChangeAspect="1"/>
          </p:cNvPicPr>
          <p:nvPr/>
        </p:nvPicPr>
        <p:blipFill>
          <a:blip r:embed="rId4"/>
          <a:stretch>
            <a:fillRect/>
          </a:stretch>
        </p:blipFill>
        <p:spPr>
          <a:xfrm>
            <a:off x="2639616" y="1892645"/>
            <a:ext cx="1855105" cy="1752379"/>
          </a:xfrm>
          <a:prstGeom prst="rect">
            <a:avLst/>
          </a:prstGeom>
        </p:spPr>
      </p:pic>
      <p:pic>
        <p:nvPicPr>
          <p:cNvPr id="22" name="Afbeelding 21">
            <a:extLst>
              <a:ext uri="{FF2B5EF4-FFF2-40B4-BE49-F238E27FC236}">
                <a16:creationId xmlns:a16="http://schemas.microsoft.com/office/drawing/2014/main" id="{44ED09B9-E073-4297-80A1-577F738F3D73}"/>
              </a:ext>
            </a:extLst>
          </p:cNvPr>
          <p:cNvPicPr>
            <a:picLocks noChangeAspect="1"/>
          </p:cNvPicPr>
          <p:nvPr/>
        </p:nvPicPr>
        <p:blipFill>
          <a:blip r:embed="rId5"/>
          <a:stretch>
            <a:fillRect/>
          </a:stretch>
        </p:blipFill>
        <p:spPr>
          <a:xfrm>
            <a:off x="4451210" y="2964460"/>
            <a:ext cx="1644277" cy="1752379"/>
          </a:xfrm>
          <a:prstGeom prst="rect">
            <a:avLst/>
          </a:prstGeom>
        </p:spPr>
      </p:pic>
    </p:spTree>
    <p:extLst>
      <p:ext uri="{BB962C8B-B14F-4D97-AF65-F5344CB8AC3E}">
        <p14:creationId xmlns:p14="http://schemas.microsoft.com/office/powerpoint/2010/main" val="8742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95A3B943-DEFC-4418-A9C2-D0EBE257EC6D}"/>
              </a:ext>
            </a:extLst>
          </p:cNvPr>
          <p:cNvSpPr txBox="1"/>
          <p:nvPr/>
        </p:nvSpPr>
        <p:spPr>
          <a:xfrm>
            <a:off x="5339916" y="5719367"/>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Werkblad</a:t>
            </a:r>
            <a:endParaRPr lang="nl-BE" dirty="0">
              <a:latin typeface="SimHei" panose="02010609060101010101" pitchFamily="49" charset="-122"/>
              <a:ea typeface="SimHei" panose="02010609060101010101" pitchFamily="49" charset="-122"/>
            </a:endParaRPr>
          </a:p>
        </p:txBody>
      </p:sp>
      <p:sp>
        <p:nvSpPr>
          <p:cNvPr id="8" name="Tekstvak 7">
            <a:extLst>
              <a:ext uri="{FF2B5EF4-FFF2-40B4-BE49-F238E27FC236}">
                <a16:creationId xmlns:a16="http://schemas.microsoft.com/office/drawing/2014/main" id="{1E659631-606B-4737-B974-F2E9BDD40E2D}"/>
              </a:ext>
            </a:extLst>
          </p:cNvPr>
          <p:cNvSpPr txBox="1"/>
          <p:nvPr/>
        </p:nvSpPr>
        <p:spPr>
          <a:xfrm>
            <a:off x="278691" y="2060848"/>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Werkblokken</a:t>
            </a:r>
          </a:p>
        </p:txBody>
      </p:sp>
      <p:sp>
        <p:nvSpPr>
          <p:cNvPr id="11" name="Tekstvak 10">
            <a:extLst>
              <a:ext uri="{FF2B5EF4-FFF2-40B4-BE49-F238E27FC236}">
                <a16:creationId xmlns:a16="http://schemas.microsoft.com/office/drawing/2014/main" id="{A7064EF0-84B7-4C4A-ACF6-5595BE486C14}"/>
              </a:ext>
            </a:extLst>
          </p:cNvPr>
          <p:cNvSpPr txBox="1"/>
          <p:nvPr/>
        </p:nvSpPr>
        <p:spPr>
          <a:xfrm>
            <a:off x="9969093" y="2060848"/>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Toestel</a:t>
            </a:r>
            <a:endParaRPr lang="nl-BE" dirty="0">
              <a:latin typeface="SimHei" panose="02010609060101010101" pitchFamily="49" charset="-122"/>
              <a:ea typeface="SimHei" panose="02010609060101010101" pitchFamily="49" charset="-122"/>
            </a:endParaRPr>
          </a:p>
        </p:txBody>
      </p:sp>
      <p:sp>
        <p:nvSpPr>
          <p:cNvPr id="2" name="Titel 1">
            <a:extLst>
              <a:ext uri="{FF2B5EF4-FFF2-40B4-BE49-F238E27FC236}">
                <a16:creationId xmlns:a16="http://schemas.microsoft.com/office/drawing/2014/main" id="{68AE20AC-AC8D-462D-B46A-70B13826068B}"/>
              </a:ext>
            </a:extLst>
          </p:cNvPr>
          <p:cNvSpPr>
            <a:spLocks noGrp="1"/>
          </p:cNvSpPr>
          <p:nvPr>
            <p:ph type="title"/>
          </p:nvPr>
        </p:nvSpPr>
        <p:spPr>
          <a:xfrm>
            <a:off x="838200" y="365126"/>
            <a:ext cx="9829800" cy="369332"/>
          </a:xfrm>
        </p:spPr>
        <p:txBody>
          <a:bodyPr>
            <a:noAutofit/>
          </a:bodyPr>
          <a:lstStyle/>
          <a:p>
            <a:r>
              <a:rPr lang="nl-BE" sz="4000" dirty="0">
                <a:latin typeface="SimHei" panose="02010609060101010101" pitchFamily="49" charset="-122"/>
                <a:ea typeface="SimHei" panose="02010609060101010101" pitchFamily="49" charset="-122"/>
              </a:rPr>
              <a:t>BLOCKY</a:t>
            </a:r>
          </a:p>
        </p:txBody>
      </p:sp>
      <p:pic>
        <p:nvPicPr>
          <p:cNvPr id="10" name="Afbeelding 9">
            <a:extLst>
              <a:ext uri="{FF2B5EF4-FFF2-40B4-BE49-F238E27FC236}">
                <a16:creationId xmlns:a16="http://schemas.microsoft.com/office/drawing/2014/main" id="{424B1361-C23E-4CAD-A9F4-548B85657F7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536" y="1459865"/>
            <a:ext cx="7920880" cy="3938270"/>
          </a:xfrm>
          <a:prstGeom prst="rect">
            <a:avLst/>
          </a:prstGeom>
          <a:noFill/>
          <a:ln>
            <a:noFill/>
          </a:ln>
        </p:spPr>
      </p:pic>
    </p:spTree>
    <p:extLst>
      <p:ext uri="{BB962C8B-B14F-4D97-AF65-F5344CB8AC3E}">
        <p14:creationId xmlns:p14="http://schemas.microsoft.com/office/powerpoint/2010/main" val="20615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95A3B943-DEFC-4418-A9C2-D0EBE257EC6D}"/>
              </a:ext>
            </a:extLst>
          </p:cNvPr>
          <p:cNvSpPr txBox="1"/>
          <p:nvPr/>
        </p:nvSpPr>
        <p:spPr>
          <a:xfrm>
            <a:off x="9645057" y="2195572"/>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Werkblad</a:t>
            </a:r>
            <a:endParaRPr lang="nl-BE" dirty="0">
              <a:latin typeface="SimHei" panose="02010609060101010101" pitchFamily="49" charset="-122"/>
              <a:ea typeface="SimHei" panose="02010609060101010101" pitchFamily="49" charset="-122"/>
            </a:endParaRPr>
          </a:p>
        </p:txBody>
      </p:sp>
      <p:sp>
        <p:nvSpPr>
          <p:cNvPr id="8" name="Tekstvak 7">
            <a:extLst>
              <a:ext uri="{FF2B5EF4-FFF2-40B4-BE49-F238E27FC236}">
                <a16:creationId xmlns:a16="http://schemas.microsoft.com/office/drawing/2014/main" id="{1E659631-606B-4737-B974-F2E9BDD40E2D}"/>
              </a:ext>
            </a:extLst>
          </p:cNvPr>
          <p:cNvSpPr txBox="1"/>
          <p:nvPr/>
        </p:nvSpPr>
        <p:spPr>
          <a:xfrm>
            <a:off x="4979876" y="5754209"/>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Werkblokken</a:t>
            </a:r>
          </a:p>
        </p:txBody>
      </p:sp>
      <p:sp>
        <p:nvSpPr>
          <p:cNvPr id="2" name="Titel 1">
            <a:extLst>
              <a:ext uri="{FF2B5EF4-FFF2-40B4-BE49-F238E27FC236}">
                <a16:creationId xmlns:a16="http://schemas.microsoft.com/office/drawing/2014/main" id="{68AE20AC-AC8D-462D-B46A-70B13826068B}"/>
              </a:ext>
            </a:extLst>
          </p:cNvPr>
          <p:cNvSpPr>
            <a:spLocks noGrp="1"/>
          </p:cNvSpPr>
          <p:nvPr>
            <p:ph type="title"/>
          </p:nvPr>
        </p:nvSpPr>
        <p:spPr>
          <a:xfrm>
            <a:off x="838200" y="365126"/>
            <a:ext cx="9829800" cy="369332"/>
          </a:xfrm>
        </p:spPr>
        <p:txBody>
          <a:bodyPr>
            <a:noAutofit/>
          </a:bodyPr>
          <a:lstStyle/>
          <a:p>
            <a:r>
              <a:rPr lang="nl-BE" sz="4000" dirty="0">
                <a:latin typeface="SimHei" panose="02010609060101010101" pitchFamily="49" charset="-122"/>
                <a:ea typeface="SimHei" panose="02010609060101010101" pitchFamily="49" charset="-122"/>
              </a:rPr>
              <a:t>WONDER</a:t>
            </a:r>
          </a:p>
        </p:txBody>
      </p:sp>
      <p:pic>
        <p:nvPicPr>
          <p:cNvPr id="10" name="Afbeelding 9">
            <a:extLst>
              <a:ext uri="{FF2B5EF4-FFF2-40B4-BE49-F238E27FC236}">
                <a16:creationId xmlns:a16="http://schemas.microsoft.com/office/drawing/2014/main" id="{3CD6350D-4AEE-4098-A4C3-3D640E082A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1544" y="1268760"/>
            <a:ext cx="7488832" cy="4320479"/>
          </a:xfrm>
          <a:prstGeom prst="rect">
            <a:avLst/>
          </a:prstGeom>
          <a:noFill/>
          <a:ln>
            <a:noFill/>
          </a:ln>
        </p:spPr>
      </p:pic>
    </p:spTree>
    <p:extLst>
      <p:ext uri="{BB962C8B-B14F-4D97-AF65-F5344CB8AC3E}">
        <p14:creationId xmlns:p14="http://schemas.microsoft.com/office/powerpoint/2010/main" val="92961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95A3B943-DEFC-4418-A9C2-D0EBE257EC6D}"/>
              </a:ext>
            </a:extLst>
          </p:cNvPr>
          <p:cNvSpPr txBox="1"/>
          <p:nvPr/>
        </p:nvSpPr>
        <p:spPr>
          <a:xfrm>
            <a:off x="4727848" y="863600"/>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Werkblad</a:t>
            </a:r>
            <a:endParaRPr lang="nl-BE" dirty="0">
              <a:latin typeface="SimHei" panose="02010609060101010101" pitchFamily="49" charset="-122"/>
              <a:ea typeface="SimHei" panose="02010609060101010101" pitchFamily="49" charset="-122"/>
            </a:endParaRPr>
          </a:p>
        </p:txBody>
      </p:sp>
      <p:sp>
        <p:nvSpPr>
          <p:cNvPr id="8" name="Tekstvak 7">
            <a:extLst>
              <a:ext uri="{FF2B5EF4-FFF2-40B4-BE49-F238E27FC236}">
                <a16:creationId xmlns:a16="http://schemas.microsoft.com/office/drawing/2014/main" id="{1E659631-606B-4737-B974-F2E9BDD40E2D}"/>
              </a:ext>
            </a:extLst>
          </p:cNvPr>
          <p:cNvSpPr txBox="1"/>
          <p:nvPr/>
        </p:nvSpPr>
        <p:spPr>
          <a:xfrm>
            <a:off x="4727848" y="5809734"/>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Werkblokken</a:t>
            </a:r>
          </a:p>
        </p:txBody>
      </p:sp>
      <p:sp>
        <p:nvSpPr>
          <p:cNvPr id="2" name="Titel 1">
            <a:extLst>
              <a:ext uri="{FF2B5EF4-FFF2-40B4-BE49-F238E27FC236}">
                <a16:creationId xmlns:a16="http://schemas.microsoft.com/office/drawing/2014/main" id="{68AE20AC-AC8D-462D-B46A-70B13826068B}"/>
              </a:ext>
            </a:extLst>
          </p:cNvPr>
          <p:cNvSpPr>
            <a:spLocks noGrp="1"/>
          </p:cNvSpPr>
          <p:nvPr>
            <p:ph type="title"/>
          </p:nvPr>
        </p:nvSpPr>
        <p:spPr>
          <a:xfrm>
            <a:off x="838200" y="365126"/>
            <a:ext cx="9829800" cy="369332"/>
          </a:xfrm>
        </p:spPr>
        <p:txBody>
          <a:bodyPr>
            <a:noAutofit/>
          </a:bodyPr>
          <a:lstStyle/>
          <a:p>
            <a:r>
              <a:rPr lang="nl-BE" sz="4000" dirty="0">
                <a:latin typeface="SimHei" panose="02010609060101010101" pitchFamily="49" charset="-122"/>
                <a:ea typeface="SimHei" panose="02010609060101010101" pitchFamily="49" charset="-122"/>
              </a:rPr>
              <a:t>PATH</a:t>
            </a:r>
          </a:p>
        </p:txBody>
      </p:sp>
      <p:pic>
        <p:nvPicPr>
          <p:cNvPr id="10" name="Afbeelding 9">
            <a:extLst>
              <a:ext uri="{FF2B5EF4-FFF2-40B4-BE49-F238E27FC236}">
                <a16:creationId xmlns:a16="http://schemas.microsoft.com/office/drawing/2014/main" id="{78DC54B5-0BF1-4522-B8D6-226D0F96B4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560" y="1433730"/>
            <a:ext cx="6984776" cy="4011493"/>
          </a:xfrm>
          <a:prstGeom prst="rect">
            <a:avLst/>
          </a:prstGeom>
          <a:noFill/>
          <a:ln>
            <a:noFill/>
          </a:ln>
        </p:spPr>
      </p:pic>
    </p:spTree>
    <p:extLst>
      <p:ext uri="{BB962C8B-B14F-4D97-AF65-F5344CB8AC3E}">
        <p14:creationId xmlns:p14="http://schemas.microsoft.com/office/powerpoint/2010/main" val="235948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rtl="0"/>
            <a:r>
              <a:rPr lang="nl-NL" sz="4400" dirty="0">
                <a:latin typeface="SimHei" panose="02010609060101010101" pitchFamily="49" charset="-122"/>
                <a:ea typeface="SimHei" panose="02010609060101010101" pitchFamily="49" charset="-122"/>
              </a:rPr>
              <a:t>Code-a-</a:t>
            </a:r>
            <a:r>
              <a:rPr lang="nl-NL" sz="4400" dirty="0" err="1">
                <a:latin typeface="SimHei" panose="02010609060101010101" pitchFamily="49" charset="-122"/>
                <a:ea typeface="SimHei" panose="02010609060101010101" pitchFamily="49" charset="-122"/>
              </a:rPr>
              <a:t>Pillar</a:t>
            </a:r>
            <a:endParaRPr lang="nl-NL" sz="4400" dirty="0">
              <a:latin typeface="SimHei" panose="02010609060101010101" pitchFamily="49" charset="-122"/>
              <a:ea typeface="SimHei" panose="02010609060101010101" pitchFamily="49" charset="-122"/>
            </a:endParaRPr>
          </a:p>
        </p:txBody>
      </p:sp>
      <p:pic>
        <p:nvPicPr>
          <p:cNvPr id="7" name="Tijdelijke aanduiding voor afbeelding 6">
            <a:extLst>
              <a:ext uri="{FF2B5EF4-FFF2-40B4-BE49-F238E27FC236}">
                <a16:creationId xmlns:a16="http://schemas.microsoft.com/office/drawing/2014/main" id="{7B91EC5A-3FDC-4743-85AD-5B0B525A8A7C}"/>
              </a:ext>
            </a:extLst>
          </p:cNvPr>
          <p:cNvPicPr>
            <a:picLocks noGrp="1" noChangeAspect="1"/>
          </p:cNvPicPr>
          <p:nvPr>
            <p:ph type="pic" idx="1"/>
          </p:nvPr>
        </p:nvPicPr>
        <p:blipFill>
          <a:blip r:embed="rId3"/>
          <a:srcRect l="272" r="272"/>
          <a:stretch>
            <a:fillRect/>
          </a:stretch>
        </p:blipFill>
        <p:spPr>
          <a:xfrm>
            <a:off x="1055440" y="1874520"/>
            <a:ext cx="5193089" cy="2937510"/>
          </a:xfrm>
        </p:spPr>
      </p:pic>
      <p:sp>
        <p:nvSpPr>
          <p:cNvPr id="5" name="Tijdelijke aanduiding voor tekst 4">
            <a:extLst>
              <a:ext uri="{FF2B5EF4-FFF2-40B4-BE49-F238E27FC236}">
                <a16:creationId xmlns:a16="http://schemas.microsoft.com/office/drawing/2014/main" id="{9415B471-2A3F-481A-B6B6-F607F602EFB8}"/>
              </a:ext>
            </a:extLst>
          </p:cNvPr>
          <p:cNvSpPr>
            <a:spLocks noGrp="1"/>
          </p:cNvSpPr>
          <p:nvPr>
            <p:ph type="body" sz="half" idx="2"/>
          </p:nvPr>
        </p:nvSpPr>
        <p:spPr>
          <a:xfrm>
            <a:off x="7010400" y="1874520"/>
            <a:ext cx="3982144" cy="2944061"/>
          </a:xfrm>
        </p:spPr>
        <p:txBody>
          <a:bodyPr>
            <a:normAutofit/>
          </a:bodyPr>
          <a:lstStyle/>
          <a:p>
            <a:pPr algn="just"/>
            <a:r>
              <a:rPr lang="nl-BE" dirty="0">
                <a:latin typeface="SimHei" panose="02010609060101010101" pitchFamily="49" charset="-122"/>
                <a:ea typeface="SimHei" panose="02010609060101010101" pitchFamily="49" charset="-122"/>
              </a:rPr>
              <a:t>Kleine kinderen kunnen simpele bewegingen programmeren aan de hand van symbolen. Ons rups moet zijn eindbestemming halen en heeft uw hulp daarvoor nodig. </a:t>
            </a:r>
          </a:p>
          <a:p>
            <a:r>
              <a:rPr lang="nl-BE" b="1" dirty="0">
                <a:latin typeface="SimHei" panose="02010609060101010101" pitchFamily="49" charset="-122"/>
                <a:ea typeface="SimHei" panose="02010609060101010101" pitchFamily="49" charset="-122"/>
              </a:rPr>
              <a:t>Leeftijd: </a:t>
            </a:r>
            <a:r>
              <a:rPr lang="nl-BE" dirty="0">
                <a:latin typeface="SimHei" panose="02010609060101010101" pitchFamily="49" charset="-122"/>
                <a:ea typeface="SimHei" panose="02010609060101010101" pitchFamily="49" charset="-122"/>
              </a:rPr>
              <a:t>Vanaf 5 jaar</a:t>
            </a:r>
          </a:p>
          <a:p>
            <a:r>
              <a:rPr lang="nl-BE" b="1" dirty="0">
                <a:latin typeface="SimHei" panose="02010609060101010101" pitchFamily="49" charset="-122"/>
                <a:ea typeface="SimHei" panose="02010609060101010101" pitchFamily="49" charset="-122"/>
              </a:rPr>
              <a:t>Taal: </a:t>
            </a:r>
            <a:r>
              <a:rPr lang="nl-BE" dirty="0">
                <a:latin typeface="SimHei" panose="02010609060101010101" pitchFamily="49" charset="-122"/>
                <a:ea typeface="SimHei" panose="02010609060101010101" pitchFamily="49" charset="-122"/>
              </a:rPr>
              <a:t>Engels</a:t>
            </a:r>
          </a:p>
          <a:p>
            <a:r>
              <a:rPr lang="nl-BE" b="1" dirty="0">
                <a:latin typeface="SimHei" panose="02010609060101010101" pitchFamily="49" charset="-122"/>
                <a:ea typeface="SimHei" panose="02010609060101010101" pitchFamily="49" charset="-122"/>
              </a:rPr>
              <a:t>Prijs: </a:t>
            </a:r>
            <a:r>
              <a:rPr lang="nl-BE" dirty="0">
                <a:latin typeface="SimHei" panose="02010609060101010101" pitchFamily="49" charset="-122"/>
                <a:ea typeface="SimHei" panose="02010609060101010101" pitchFamily="49" charset="-122"/>
              </a:rPr>
              <a:t>Gratis</a:t>
            </a:r>
          </a:p>
          <a:p>
            <a:endParaRPr lang="nl-BE" dirty="0"/>
          </a:p>
        </p:txBody>
      </p:sp>
    </p:spTree>
    <p:extLst>
      <p:ext uri="{BB962C8B-B14F-4D97-AF65-F5344CB8AC3E}">
        <p14:creationId xmlns:p14="http://schemas.microsoft.com/office/powerpoint/2010/main" val="69536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95A3B943-DEFC-4418-A9C2-D0EBE257EC6D}"/>
              </a:ext>
            </a:extLst>
          </p:cNvPr>
          <p:cNvSpPr txBox="1"/>
          <p:nvPr/>
        </p:nvSpPr>
        <p:spPr>
          <a:xfrm>
            <a:off x="5070346" y="6021288"/>
            <a:ext cx="129614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Werkblad</a:t>
            </a:r>
            <a:endParaRPr lang="nl-BE" dirty="0">
              <a:latin typeface="SimHei" panose="02010609060101010101" pitchFamily="49" charset="-122"/>
              <a:ea typeface="SimHei" panose="02010609060101010101" pitchFamily="49" charset="-122"/>
            </a:endParaRPr>
          </a:p>
        </p:txBody>
      </p:sp>
      <p:sp>
        <p:nvSpPr>
          <p:cNvPr id="8" name="Tekstvak 7">
            <a:extLst>
              <a:ext uri="{FF2B5EF4-FFF2-40B4-BE49-F238E27FC236}">
                <a16:creationId xmlns:a16="http://schemas.microsoft.com/office/drawing/2014/main" id="{1E659631-606B-4737-B974-F2E9BDD40E2D}"/>
              </a:ext>
            </a:extLst>
          </p:cNvPr>
          <p:cNvSpPr txBox="1"/>
          <p:nvPr/>
        </p:nvSpPr>
        <p:spPr>
          <a:xfrm>
            <a:off x="9700011" y="2348880"/>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Werkblokken</a:t>
            </a:r>
          </a:p>
        </p:txBody>
      </p:sp>
      <p:sp>
        <p:nvSpPr>
          <p:cNvPr id="9" name="Tekstvak 8">
            <a:extLst>
              <a:ext uri="{FF2B5EF4-FFF2-40B4-BE49-F238E27FC236}">
                <a16:creationId xmlns:a16="http://schemas.microsoft.com/office/drawing/2014/main" id="{E618669F-2656-4478-9BE5-33DD07D42AB8}"/>
              </a:ext>
            </a:extLst>
          </p:cNvPr>
          <p:cNvSpPr txBox="1"/>
          <p:nvPr/>
        </p:nvSpPr>
        <p:spPr>
          <a:xfrm>
            <a:off x="224658" y="2348880"/>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Animatie</a:t>
            </a:r>
            <a:endParaRPr lang="nl-BE" dirty="0">
              <a:latin typeface="SimHei" panose="02010609060101010101" pitchFamily="49" charset="-122"/>
              <a:ea typeface="SimHei" panose="02010609060101010101" pitchFamily="49" charset="-122"/>
            </a:endParaRPr>
          </a:p>
        </p:txBody>
      </p:sp>
      <p:pic>
        <p:nvPicPr>
          <p:cNvPr id="5" name="Afbeelding 4">
            <a:extLst>
              <a:ext uri="{FF2B5EF4-FFF2-40B4-BE49-F238E27FC236}">
                <a16:creationId xmlns:a16="http://schemas.microsoft.com/office/drawing/2014/main" id="{D00F5F4A-6DAB-4692-AE88-C4510273E1FC}"/>
              </a:ext>
            </a:extLst>
          </p:cNvPr>
          <p:cNvPicPr>
            <a:picLocks noChangeAspect="1"/>
          </p:cNvPicPr>
          <p:nvPr/>
        </p:nvPicPr>
        <p:blipFill>
          <a:blip r:embed="rId2"/>
          <a:stretch>
            <a:fillRect/>
          </a:stretch>
        </p:blipFill>
        <p:spPr>
          <a:xfrm>
            <a:off x="1919536" y="211395"/>
            <a:ext cx="7597765" cy="5696543"/>
          </a:xfrm>
          <a:prstGeom prst="rect">
            <a:avLst/>
          </a:prstGeom>
        </p:spPr>
      </p:pic>
    </p:spTree>
    <p:extLst>
      <p:ext uri="{BB962C8B-B14F-4D97-AF65-F5344CB8AC3E}">
        <p14:creationId xmlns:p14="http://schemas.microsoft.com/office/powerpoint/2010/main" val="29397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rtl="0"/>
            <a:r>
              <a:rPr lang="nl-NL" sz="4400" dirty="0">
                <a:latin typeface="SimHei" panose="02010609060101010101" pitchFamily="49" charset="-122"/>
                <a:ea typeface="SimHei" panose="02010609060101010101" pitchFamily="49" charset="-122"/>
              </a:rPr>
              <a:t>Scratch Jr. </a:t>
            </a:r>
          </a:p>
        </p:txBody>
      </p:sp>
      <p:sp>
        <p:nvSpPr>
          <p:cNvPr id="5" name="Tijdelijke aanduiding voor tekst 4">
            <a:extLst>
              <a:ext uri="{FF2B5EF4-FFF2-40B4-BE49-F238E27FC236}">
                <a16:creationId xmlns:a16="http://schemas.microsoft.com/office/drawing/2014/main" id="{9415B471-2A3F-481A-B6B6-F607F602EFB8}"/>
              </a:ext>
            </a:extLst>
          </p:cNvPr>
          <p:cNvSpPr>
            <a:spLocks noGrp="1"/>
          </p:cNvSpPr>
          <p:nvPr>
            <p:ph type="body" sz="half" idx="2"/>
          </p:nvPr>
        </p:nvSpPr>
        <p:spPr>
          <a:xfrm>
            <a:off x="7010400" y="1874520"/>
            <a:ext cx="3982144" cy="2944061"/>
          </a:xfrm>
        </p:spPr>
        <p:txBody>
          <a:bodyPr>
            <a:normAutofit/>
          </a:bodyPr>
          <a:lstStyle/>
          <a:p>
            <a:pPr algn="just"/>
            <a:r>
              <a:rPr lang="nl-BE" dirty="0">
                <a:latin typeface="SimHei" panose="02010609060101010101" pitchFamily="49" charset="-122"/>
                <a:ea typeface="SimHei" panose="02010609060101010101" pitchFamily="49" charset="-122"/>
              </a:rPr>
              <a:t>Leren programmeren aan de hand van symbolen met Scratch Jr. De </a:t>
            </a:r>
            <a:r>
              <a:rPr lang="nl-BE" dirty="0" err="1">
                <a:latin typeface="SimHei" panose="02010609060101010101" pitchFamily="49" charset="-122"/>
                <a:ea typeface="SimHei" panose="02010609060101010101" pitchFamily="49" charset="-122"/>
              </a:rPr>
              <a:t>Blockly</a:t>
            </a:r>
            <a:r>
              <a:rPr lang="nl-BE" dirty="0">
                <a:latin typeface="SimHei" panose="02010609060101010101" pitchFamily="49" charset="-122"/>
                <a:ea typeface="SimHei" panose="02010609060101010101" pitchFamily="49" charset="-122"/>
              </a:rPr>
              <a:t>-taal wordt omgevormd naar een aantal symbolen zodat simpele codes kunnen uitgevoerd worden. </a:t>
            </a:r>
          </a:p>
          <a:p>
            <a:r>
              <a:rPr lang="nl-BE" b="1" dirty="0">
                <a:latin typeface="SimHei" panose="02010609060101010101" pitchFamily="49" charset="-122"/>
                <a:ea typeface="SimHei" panose="02010609060101010101" pitchFamily="49" charset="-122"/>
              </a:rPr>
              <a:t>Leeftijd: </a:t>
            </a:r>
            <a:r>
              <a:rPr lang="nl-BE" dirty="0">
                <a:latin typeface="SimHei" panose="02010609060101010101" pitchFamily="49" charset="-122"/>
                <a:ea typeface="SimHei" panose="02010609060101010101" pitchFamily="49" charset="-122"/>
              </a:rPr>
              <a:t>Vanaf 6 jaar</a:t>
            </a:r>
          </a:p>
          <a:p>
            <a:r>
              <a:rPr lang="nl-BE" b="1" dirty="0">
                <a:latin typeface="SimHei" panose="02010609060101010101" pitchFamily="49" charset="-122"/>
                <a:ea typeface="SimHei" panose="02010609060101010101" pitchFamily="49" charset="-122"/>
              </a:rPr>
              <a:t>Taal: </a:t>
            </a:r>
            <a:r>
              <a:rPr lang="nl-BE" dirty="0">
                <a:latin typeface="SimHei" panose="02010609060101010101" pitchFamily="49" charset="-122"/>
                <a:ea typeface="SimHei" panose="02010609060101010101" pitchFamily="49" charset="-122"/>
              </a:rPr>
              <a:t>Nederlands</a:t>
            </a:r>
          </a:p>
          <a:p>
            <a:r>
              <a:rPr lang="nl-BE" b="1" dirty="0">
                <a:latin typeface="SimHei" panose="02010609060101010101" pitchFamily="49" charset="-122"/>
                <a:ea typeface="SimHei" panose="02010609060101010101" pitchFamily="49" charset="-122"/>
              </a:rPr>
              <a:t>Prijs: </a:t>
            </a:r>
            <a:r>
              <a:rPr lang="nl-BE" dirty="0">
                <a:latin typeface="SimHei" panose="02010609060101010101" pitchFamily="49" charset="-122"/>
                <a:ea typeface="SimHei" panose="02010609060101010101" pitchFamily="49" charset="-122"/>
              </a:rPr>
              <a:t>Gratis</a:t>
            </a:r>
          </a:p>
          <a:p>
            <a:endParaRPr lang="nl-BE" dirty="0"/>
          </a:p>
          <a:p>
            <a:endParaRPr lang="nl-BE" dirty="0"/>
          </a:p>
        </p:txBody>
      </p:sp>
      <p:pic>
        <p:nvPicPr>
          <p:cNvPr id="10" name="Tijdelijke aanduiding voor afbeelding 9">
            <a:extLst>
              <a:ext uri="{FF2B5EF4-FFF2-40B4-BE49-F238E27FC236}">
                <a16:creationId xmlns:a16="http://schemas.microsoft.com/office/drawing/2014/main" id="{46C0B266-2912-4933-A255-20101CF611F3}"/>
              </a:ext>
            </a:extLst>
          </p:cNvPr>
          <p:cNvPicPr>
            <a:picLocks noGrp="1" noChangeAspect="1"/>
          </p:cNvPicPr>
          <p:nvPr>
            <p:ph type="pic" idx="1"/>
          </p:nvPr>
        </p:nvPicPr>
        <p:blipFill>
          <a:blip r:embed="rId3"/>
          <a:srcRect t="21721" b="21721"/>
          <a:stretch>
            <a:fillRect/>
          </a:stretch>
        </p:blipFill>
        <p:spPr>
          <a:xfrm>
            <a:off x="1055440" y="1854308"/>
            <a:ext cx="5193089" cy="2937510"/>
          </a:xfrm>
        </p:spPr>
      </p:pic>
    </p:spTree>
    <p:extLst>
      <p:ext uri="{BB962C8B-B14F-4D97-AF65-F5344CB8AC3E}">
        <p14:creationId xmlns:p14="http://schemas.microsoft.com/office/powerpoint/2010/main" val="255094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3620FBF-1DE4-4D99-B60A-ADFB6D46F9C7}"/>
              </a:ext>
            </a:extLst>
          </p:cNvPr>
          <p:cNvPicPr>
            <a:picLocks noChangeAspect="1"/>
          </p:cNvPicPr>
          <p:nvPr/>
        </p:nvPicPr>
        <p:blipFill>
          <a:blip r:embed="rId2"/>
          <a:stretch>
            <a:fillRect/>
          </a:stretch>
        </p:blipFill>
        <p:spPr>
          <a:xfrm>
            <a:off x="1911544" y="415864"/>
            <a:ext cx="7492716" cy="5616624"/>
          </a:xfrm>
          <a:prstGeom prst="rect">
            <a:avLst/>
          </a:prstGeom>
        </p:spPr>
      </p:pic>
      <p:sp>
        <p:nvSpPr>
          <p:cNvPr id="7" name="Tekstvak 6">
            <a:extLst>
              <a:ext uri="{FF2B5EF4-FFF2-40B4-BE49-F238E27FC236}">
                <a16:creationId xmlns:a16="http://schemas.microsoft.com/office/drawing/2014/main" id="{95A3B943-DEFC-4418-A9C2-D0EBE257EC6D}"/>
              </a:ext>
            </a:extLst>
          </p:cNvPr>
          <p:cNvSpPr txBox="1"/>
          <p:nvPr/>
        </p:nvSpPr>
        <p:spPr>
          <a:xfrm>
            <a:off x="5149382" y="5589240"/>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Werkblad</a:t>
            </a:r>
            <a:endParaRPr lang="nl-BE" dirty="0">
              <a:latin typeface="SimHei" panose="02010609060101010101" pitchFamily="49" charset="-122"/>
              <a:ea typeface="SimHei" panose="02010609060101010101" pitchFamily="49" charset="-122"/>
            </a:endParaRPr>
          </a:p>
        </p:txBody>
      </p:sp>
      <p:sp>
        <p:nvSpPr>
          <p:cNvPr id="8" name="Tekstvak 7">
            <a:extLst>
              <a:ext uri="{FF2B5EF4-FFF2-40B4-BE49-F238E27FC236}">
                <a16:creationId xmlns:a16="http://schemas.microsoft.com/office/drawing/2014/main" id="{1E659631-606B-4737-B974-F2E9BDD40E2D}"/>
              </a:ext>
            </a:extLst>
          </p:cNvPr>
          <p:cNvSpPr txBox="1"/>
          <p:nvPr/>
        </p:nvSpPr>
        <p:spPr>
          <a:xfrm>
            <a:off x="9840416" y="3861048"/>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Werkblokken</a:t>
            </a:r>
          </a:p>
        </p:txBody>
      </p:sp>
      <p:sp>
        <p:nvSpPr>
          <p:cNvPr id="9" name="Tekstvak 8">
            <a:extLst>
              <a:ext uri="{FF2B5EF4-FFF2-40B4-BE49-F238E27FC236}">
                <a16:creationId xmlns:a16="http://schemas.microsoft.com/office/drawing/2014/main" id="{E618669F-2656-4478-9BE5-33DD07D42AB8}"/>
              </a:ext>
            </a:extLst>
          </p:cNvPr>
          <p:cNvSpPr txBox="1"/>
          <p:nvPr/>
        </p:nvSpPr>
        <p:spPr>
          <a:xfrm>
            <a:off x="566723" y="899428"/>
            <a:ext cx="93610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Sprite</a:t>
            </a:r>
            <a:endParaRPr lang="nl-BE" dirty="0">
              <a:latin typeface="SimHei" panose="02010609060101010101" pitchFamily="49" charset="-122"/>
              <a:ea typeface="SimHei" panose="02010609060101010101" pitchFamily="49" charset="-122"/>
            </a:endParaRPr>
          </a:p>
        </p:txBody>
      </p:sp>
      <p:sp>
        <p:nvSpPr>
          <p:cNvPr id="11" name="Tekstvak 10">
            <a:extLst>
              <a:ext uri="{FF2B5EF4-FFF2-40B4-BE49-F238E27FC236}">
                <a16:creationId xmlns:a16="http://schemas.microsoft.com/office/drawing/2014/main" id="{A7064EF0-84B7-4C4A-ACF6-5595BE486C14}"/>
              </a:ext>
            </a:extLst>
          </p:cNvPr>
          <p:cNvSpPr txBox="1"/>
          <p:nvPr/>
        </p:nvSpPr>
        <p:spPr>
          <a:xfrm>
            <a:off x="5149382" y="899428"/>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Animatie</a:t>
            </a:r>
            <a:endParaRPr lang="nl-BE" dirty="0">
              <a:latin typeface="SimHei" panose="02010609060101010101" pitchFamily="49" charset="-122"/>
              <a:ea typeface="SimHei" panose="02010609060101010101" pitchFamily="49" charset="-122"/>
            </a:endParaRPr>
          </a:p>
        </p:txBody>
      </p:sp>
      <p:sp>
        <p:nvSpPr>
          <p:cNvPr id="12" name="Tekstvak 11">
            <a:extLst>
              <a:ext uri="{FF2B5EF4-FFF2-40B4-BE49-F238E27FC236}">
                <a16:creationId xmlns:a16="http://schemas.microsoft.com/office/drawing/2014/main" id="{7F3CEE4E-C245-4C48-8AB3-3A55D639F63E}"/>
              </a:ext>
            </a:extLst>
          </p:cNvPr>
          <p:cNvSpPr txBox="1"/>
          <p:nvPr/>
        </p:nvSpPr>
        <p:spPr>
          <a:xfrm>
            <a:off x="9645057" y="899428"/>
            <a:ext cx="84343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Scène</a:t>
            </a:r>
            <a:endParaRPr lang="nl-BE" dirty="0">
              <a:latin typeface="SimHei" panose="02010609060101010101" pitchFamily="49" charset="-122"/>
              <a:ea typeface="SimHei" panose="02010609060101010101" pitchFamily="49" charset="-122"/>
            </a:endParaRPr>
          </a:p>
        </p:txBody>
      </p:sp>
      <p:sp>
        <p:nvSpPr>
          <p:cNvPr id="13" name="Tekstvak 12">
            <a:extLst>
              <a:ext uri="{FF2B5EF4-FFF2-40B4-BE49-F238E27FC236}">
                <a16:creationId xmlns:a16="http://schemas.microsoft.com/office/drawing/2014/main" id="{61D4D314-2874-4C40-A680-1C85104AAD07}"/>
              </a:ext>
            </a:extLst>
          </p:cNvPr>
          <p:cNvSpPr txBox="1"/>
          <p:nvPr/>
        </p:nvSpPr>
        <p:spPr>
          <a:xfrm>
            <a:off x="5149382" y="0"/>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BE" dirty="0">
                <a:ln w="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Achtergrond</a:t>
            </a:r>
            <a:endParaRPr lang="nl-BE"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6395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rtl="0"/>
            <a:r>
              <a:rPr lang="nl-NL" sz="4400" dirty="0" err="1">
                <a:latin typeface="SimHei" panose="02010609060101010101" pitchFamily="49" charset="-122"/>
                <a:ea typeface="SimHei" panose="02010609060101010101" pitchFamily="49" charset="-122"/>
              </a:rPr>
              <a:t>RunMarco</a:t>
            </a:r>
            <a:endParaRPr lang="nl-NL" sz="4400" dirty="0">
              <a:latin typeface="SimHei" panose="02010609060101010101" pitchFamily="49" charset="-122"/>
              <a:ea typeface="SimHei" panose="02010609060101010101" pitchFamily="49" charset="-122"/>
            </a:endParaRPr>
          </a:p>
        </p:txBody>
      </p:sp>
      <p:sp>
        <p:nvSpPr>
          <p:cNvPr id="4" name="Tijdelijke aanduiding voor afbeelding 3">
            <a:extLst>
              <a:ext uri="{FF2B5EF4-FFF2-40B4-BE49-F238E27FC236}">
                <a16:creationId xmlns:a16="http://schemas.microsoft.com/office/drawing/2014/main" id="{4D567E16-2FEA-423B-B8CF-0832FC53ED26}"/>
              </a:ext>
            </a:extLst>
          </p:cNvPr>
          <p:cNvSpPr>
            <a:spLocks noGrp="1"/>
          </p:cNvSpPr>
          <p:nvPr>
            <p:ph type="pic" idx="1"/>
          </p:nvPr>
        </p:nvSpPr>
        <p:spPr/>
      </p:sp>
      <p:sp>
        <p:nvSpPr>
          <p:cNvPr id="5" name="Tijdelijke aanduiding voor tekst 4">
            <a:extLst>
              <a:ext uri="{FF2B5EF4-FFF2-40B4-BE49-F238E27FC236}">
                <a16:creationId xmlns:a16="http://schemas.microsoft.com/office/drawing/2014/main" id="{9415B471-2A3F-481A-B6B6-F607F602EFB8}"/>
              </a:ext>
            </a:extLst>
          </p:cNvPr>
          <p:cNvSpPr>
            <a:spLocks noGrp="1"/>
          </p:cNvSpPr>
          <p:nvPr>
            <p:ph type="body" sz="half" idx="2"/>
          </p:nvPr>
        </p:nvSpPr>
        <p:spPr>
          <a:xfrm>
            <a:off x="7010400" y="1874520"/>
            <a:ext cx="4558208" cy="3210664"/>
          </a:xfrm>
        </p:spPr>
        <p:txBody>
          <a:bodyPr>
            <a:normAutofit fontScale="92500" lnSpcReduction="10000"/>
          </a:bodyPr>
          <a:lstStyle/>
          <a:p>
            <a:pPr algn="just"/>
            <a:r>
              <a:rPr lang="nl-BE" dirty="0">
                <a:latin typeface="SimHei" panose="02010609060101010101" pitchFamily="49" charset="-122"/>
                <a:ea typeface="SimHei" panose="02010609060101010101" pitchFamily="49" charset="-122"/>
              </a:rPr>
              <a:t>Kinderen leren de basisprincipes van het programmeren op een speelse manier met </a:t>
            </a:r>
            <a:r>
              <a:rPr lang="nl-BE" dirty="0" err="1">
                <a:latin typeface="SimHei" panose="02010609060101010101" pitchFamily="49" charset="-122"/>
                <a:ea typeface="SimHei" panose="02010609060101010101" pitchFamily="49" charset="-122"/>
              </a:rPr>
              <a:t>RunMarco</a:t>
            </a:r>
            <a:r>
              <a:rPr lang="nl-BE" dirty="0">
                <a:latin typeface="SimHei" panose="02010609060101010101" pitchFamily="49" charset="-122"/>
                <a:ea typeface="SimHei" panose="02010609060101010101" pitchFamily="49" charset="-122"/>
              </a:rPr>
              <a:t>. Hiervoor wordt de standaardprogrammeertaal </a:t>
            </a:r>
            <a:r>
              <a:rPr lang="nl-BE" dirty="0" err="1">
                <a:latin typeface="SimHei" panose="02010609060101010101" pitchFamily="49" charset="-122"/>
                <a:ea typeface="SimHei" panose="02010609060101010101" pitchFamily="49" charset="-122"/>
              </a:rPr>
              <a:t>Blockly</a:t>
            </a:r>
            <a:r>
              <a:rPr lang="nl-BE" dirty="0">
                <a:latin typeface="SimHei" panose="02010609060101010101" pitchFamily="49" charset="-122"/>
                <a:ea typeface="SimHei" panose="02010609060101010101" pitchFamily="49" charset="-122"/>
              </a:rPr>
              <a:t> gebruikt. De bedoeling is om Marco van zijn startpositie naar zijn gouden sterretje te begeleiden. </a:t>
            </a:r>
            <a:r>
              <a:rPr lang="nl-BE" dirty="0">
                <a:latin typeface="SimHei" panose="02010609060101010101" pitchFamily="49" charset="-122"/>
                <a:ea typeface="SimHei" panose="02010609060101010101" pitchFamily="49" charset="-122"/>
                <a:cs typeface="Times New Roman" panose="02020603050405020304" pitchFamily="18" charset="0"/>
              </a:rPr>
              <a:t>De ideale app voor een uurtje programmeren!</a:t>
            </a:r>
          </a:p>
          <a:p>
            <a:pPr algn="just"/>
            <a:endParaRPr lang="nl-BE" dirty="0">
              <a:latin typeface="SimHei" panose="02010609060101010101" pitchFamily="49" charset="-122"/>
              <a:ea typeface="SimHei" panose="02010609060101010101" pitchFamily="49" charset="-122"/>
            </a:endParaRPr>
          </a:p>
          <a:p>
            <a:r>
              <a:rPr lang="nl-BE" b="1" dirty="0">
                <a:latin typeface="SimHei" panose="02010609060101010101" pitchFamily="49" charset="-122"/>
                <a:ea typeface="SimHei" panose="02010609060101010101" pitchFamily="49" charset="-122"/>
              </a:rPr>
              <a:t>Leeftijd: </a:t>
            </a:r>
            <a:r>
              <a:rPr lang="nl-BE" dirty="0">
                <a:latin typeface="SimHei" panose="02010609060101010101" pitchFamily="49" charset="-122"/>
                <a:ea typeface="SimHei" panose="02010609060101010101" pitchFamily="49" charset="-122"/>
              </a:rPr>
              <a:t>Vanaf 7 jaar</a:t>
            </a:r>
          </a:p>
          <a:p>
            <a:r>
              <a:rPr lang="nl-BE" b="1" dirty="0">
                <a:latin typeface="SimHei" panose="02010609060101010101" pitchFamily="49" charset="-122"/>
                <a:ea typeface="SimHei" panose="02010609060101010101" pitchFamily="49" charset="-122"/>
              </a:rPr>
              <a:t>Taal: </a:t>
            </a:r>
            <a:r>
              <a:rPr lang="nl-BE" dirty="0">
                <a:latin typeface="SimHei" panose="02010609060101010101" pitchFamily="49" charset="-122"/>
                <a:ea typeface="SimHei" panose="02010609060101010101" pitchFamily="49" charset="-122"/>
              </a:rPr>
              <a:t>Nederlands</a:t>
            </a:r>
          </a:p>
          <a:p>
            <a:r>
              <a:rPr lang="nl-BE" b="1" dirty="0">
                <a:latin typeface="SimHei" panose="02010609060101010101" pitchFamily="49" charset="-122"/>
                <a:ea typeface="SimHei" panose="02010609060101010101" pitchFamily="49" charset="-122"/>
              </a:rPr>
              <a:t>Prijs: </a:t>
            </a:r>
            <a:r>
              <a:rPr lang="nl-BE" dirty="0">
                <a:latin typeface="SimHei" panose="02010609060101010101" pitchFamily="49" charset="-122"/>
                <a:ea typeface="SimHei" panose="02010609060101010101" pitchFamily="49" charset="-122"/>
              </a:rPr>
              <a:t>Gratis</a:t>
            </a:r>
          </a:p>
          <a:p>
            <a:endParaRPr lang="nl-BE" dirty="0"/>
          </a:p>
        </p:txBody>
      </p:sp>
      <p:pic>
        <p:nvPicPr>
          <p:cNvPr id="6" name="Tijdelijke aanduiding voor inhoud 4">
            <a:extLst>
              <a:ext uri="{FF2B5EF4-FFF2-40B4-BE49-F238E27FC236}">
                <a16:creationId xmlns:a16="http://schemas.microsoft.com/office/drawing/2014/main" id="{6E0BB46F-A083-4B17-A50C-6258128F5CC7}"/>
              </a:ext>
            </a:extLst>
          </p:cNvPr>
          <p:cNvPicPr>
            <a:picLocks noChangeAspect="1"/>
          </p:cNvPicPr>
          <p:nvPr/>
        </p:nvPicPr>
        <p:blipFill>
          <a:blip r:embed="rId3"/>
          <a:stretch>
            <a:fillRect/>
          </a:stretch>
        </p:blipFill>
        <p:spPr>
          <a:xfrm>
            <a:off x="1006021" y="1874520"/>
            <a:ext cx="5193089" cy="2944061"/>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pic>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riendjes, formaat 16 x 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7123_TF03896101 - Copy" id="{C0EF2753-B4B9-4979-AA89-C9983F3B49D6}" vid="{7E42FDA8-E506-40F8-9A1E-06A022A5D3F9}"/>
    </a:ext>
  </a:extLst>
</a:theme>
</file>

<file path=ppt/theme/theme2.xml><?xml version="1.0" encoding="utf-8"?>
<a:theme xmlns:a="http://schemas.openxmlformats.org/drawingml/2006/main" name="Office-thema">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1DA15C6C-6BB6-4DB6-B7D6-7F14EAB2CC5C}">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elements/1.1/"/>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Onderwijspresentatie, ontwerp met kinderen op het schoolplein, album (breedbeeld)</Template>
  <TotalTime>2079</TotalTime>
  <Words>1176</Words>
  <Application>Microsoft Office PowerPoint</Application>
  <PresentationFormat>Breedbeeld</PresentationFormat>
  <Paragraphs>246</Paragraphs>
  <Slides>48</Slides>
  <Notes>25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48</vt:i4>
      </vt:variant>
    </vt:vector>
  </HeadingPairs>
  <TitlesOfParts>
    <vt:vector size="52" baseType="lpstr">
      <vt:lpstr>Arial</vt:lpstr>
      <vt:lpstr>SimHei</vt:lpstr>
      <vt:lpstr>Times New Roman</vt:lpstr>
      <vt:lpstr>Vriendjes, formaat 16 x 9</vt:lpstr>
      <vt:lpstr>S T E (A) M – APPS  </vt:lpstr>
      <vt:lpstr>Fyxxi-lab</vt:lpstr>
      <vt:lpstr>Inhoudsopgave</vt:lpstr>
      <vt:lpstr>Programmeren en coderen</vt:lpstr>
      <vt:lpstr>Code-a-Pillar</vt:lpstr>
      <vt:lpstr>PowerPoint-presentatie</vt:lpstr>
      <vt:lpstr>Scratch Jr. </vt:lpstr>
      <vt:lpstr>PowerPoint-presentatie</vt:lpstr>
      <vt:lpstr>RunMarco</vt:lpstr>
      <vt:lpstr>PowerPoint-presentatie</vt:lpstr>
      <vt:lpstr>LightBot Hour </vt:lpstr>
      <vt:lpstr>PowerPoint-presentatie</vt:lpstr>
      <vt:lpstr>Sketch Nation</vt:lpstr>
      <vt:lpstr>PowerPoint-presentatie</vt:lpstr>
      <vt:lpstr>Tynker</vt:lpstr>
      <vt:lpstr>PowerPoint-presentatie</vt:lpstr>
      <vt:lpstr>Robots</vt:lpstr>
      <vt:lpstr>LEGO WeDo 2.0</vt:lpstr>
      <vt:lpstr>PowerPoint-presentatie</vt:lpstr>
      <vt:lpstr>LEGO MindStorm EV3</vt:lpstr>
      <vt:lpstr>PowerPoint-presentatie</vt:lpstr>
      <vt:lpstr>mBlock</vt:lpstr>
      <vt:lpstr>PowerPoint-presentatie</vt:lpstr>
      <vt:lpstr>Ozobot</vt:lpstr>
      <vt:lpstr>PowerPoint-presentatie</vt:lpstr>
      <vt:lpstr>PowerPoint-presentatie</vt:lpstr>
      <vt:lpstr>Bluebot </vt:lpstr>
      <vt:lpstr>PowerPoint-presentatie</vt:lpstr>
      <vt:lpstr>Scottie Go Edu</vt:lpstr>
      <vt:lpstr>PowerPoint-presentatie</vt:lpstr>
      <vt:lpstr>Extra apps</vt:lpstr>
      <vt:lpstr>PowerPoint-presentatie</vt:lpstr>
      <vt:lpstr>PowerPoint-presentatie</vt:lpstr>
      <vt:lpstr>PowerPoint-presentatie</vt:lpstr>
      <vt:lpstr>Vragen? </vt:lpstr>
      <vt:lpstr>Extra apps en robots</vt:lpstr>
      <vt:lpstr>Kodable (iPad)</vt:lpstr>
      <vt:lpstr>PowerPoint-presentatie</vt:lpstr>
      <vt:lpstr>Cargo-Bot (iPad)</vt:lpstr>
      <vt:lpstr>PowerPoint-presentatie</vt:lpstr>
      <vt:lpstr>Daisy Dino (iPad)</vt:lpstr>
      <vt:lpstr>PowerPoint-presentatie</vt:lpstr>
      <vt:lpstr>Bit by Bit (Android) </vt:lpstr>
      <vt:lpstr>PowerPoint-presentatie</vt:lpstr>
      <vt:lpstr>Dash &amp; Dot (Blockly, Wonder, Path)</vt:lpstr>
      <vt:lpstr>BLOCKY</vt:lpstr>
      <vt:lpstr>WONDER</vt:lpstr>
      <vt:lpstr>PATH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 T E (A) M – APPS  </dc:title>
  <dc:creator>183 FYXXI</dc:creator>
  <cp:keywords/>
  <cp:lastModifiedBy>183 FYXXI</cp:lastModifiedBy>
  <cp:revision>49</cp:revision>
  <dcterms:created xsi:type="dcterms:W3CDTF">2019-01-31T12:03:16Z</dcterms:created>
  <dcterms:modified xsi:type="dcterms:W3CDTF">2020-02-02T10:04:20Z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